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8"/>
  </p:notesMasterIdLst>
  <p:sldIdLst>
    <p:sldId id="256" r:id="rId2"/>
    <p:sldId id="259" r:id="rId3"/>
    <p:sldId id="320" r:id="rId4"/>
    <p:sldId id="321" r:id="rId5"/>
    <p:sldId id="322" r:id="rId6"/>
    <p:sldId id="323" r:id="rId7"/>
    <p:sldId id="324" r:id="rId8"/>
    <p:sldId id="325" r:id="rId9"/>
    <p:sldId id="326" r:id="rId10"/>
    <p:sldId id="327" r:id="rId11"/>
    <p:sldId id="336" r:id="rId12"/>
    <p:sldId id="337" r:id="rId13"/>
    <p:sldId id="338" r:id="rId14"/>
    <p:sldId id="339" r:id="rId15"/>
    <p:sldId id="340" r:id="rId16"/>
    <p:sldId id="341" r:id="rId17"/>
    <p:sldId id="342" r:id="rId18"/>
    <p:sldId id="343" r:id="rId19"/>
    <p:sldId id="344" r:id="rId20"/>
    <p:sldId id="333" r:id="rId21"/>
    <p:sldId id="334" r:id="rId22"/>
    <p:sldId id="335"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5" r:id="rId50"/>
    <p:sldId id="376" r:id="rId51"/>
    <p:sldId id="377" r:id="rId52"/>
    <p:sldId id="328" r:id="rId53"/>
    <p:sldId id="329" r:id="rId54"/>
    <p:sldId id="330" r:id="rId55"/>
    <p:sldId id="331" r:id="rId56"/>
    <p:sldId id="332" r:id="rId57"/>
    <p:sldId id="384" r:id="rId58"/>
    <p:sldId id="385" r:id="rId59"/>
    <p:sldId id="386" r:id="rId60"/>
    <p:sldId id="387" r:id="rId61"/>
    <p:sldId id="388"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45" r:id="rId76"/>
    <p:sldId id="446" r:id="rId77"/>
    <p:sldId id="447" r:id="rId78"/>
    <p:sldId id="448" r:id="rId79"/>
    <p:sldId id="449" r:id="rId80"/>
    <p:sldId id="450" r:id="rId81"/>
    <p:sldId id="451" r:id="rId82"/>
    <p:sldId id="452" r:id="rId83"/>
    <p:sldId id="453" r:id="rId84"/>
    <p:sldId id="454" r:id="rId85"/>
    <p:sldId id="455" r:id="rId86"/>
    <p:sldId id="456" r:id="rId87"/>
    <p:sldId id="457" r:id="rId88"/>
    <p:sldId id="458" r:id="rId89"/>
    <p:sldId id="459" r:id="rId90"/>
    <p:sldId id="460" r:id="rId91"/>
    <p:sldId id="461" r:id="rId92"/>
    <p:sldId id="462" r:id="rId93"/>
    <p:sldId id="463" r:id="rId94"/>
    <p:sldId id="464" r:id="rId95"/>
    <p:sldId id="465" r:id="rId96"/>
    <p:sldId id="466" r:id="rId97"/>
    <p:sldId id="467" r:id="rId98"/>
    <p:sldId id="468" r:id="rId99"/>
    <p:sldId id="469" r:id="rId100"/>
    <p:sldId id="470" r:id="rId101"/>
    <p:sldId id="471" r:id="rId102"/>
    <p:sldId id="472" r:id="rId103"/>
    <p:sldId id="473" r:id="rId104"/>
    <p:sldId id="474" r:id="rId105"/>
    <p:sldId id="475" r:id="rId106"/>
    <p:sldId id="476" r:id="rId107"/>
    <p:sldId id="477" r:id="rId108"/>
    <p:sldId id="478" r:id="rId109"/>
    <p:sldId id="479" r:id="rId110"/>
    <p:sldId id="480" r:id="rId111"/>
    <p:sldId id="481" r:id="rId112"/>
    <p:sldId id="482" r:id="rId113"/>
    <p:sldId id="483" r:id="rId114"/>
    <p:sldId id="484" r:id="rId115"/>
    <p:sldId id="485" r:id="rId116"/>
    <p:sldId id="486" r:id="rId117"/>
    <p:sldId id="487" r:id="rId118"/>
    <p:sldId id="488" r:id="rId119"/>
    <p:sldId id="489" r:id="rId120"/>
    <p:sldId id="490" r:id="rId121"/>
    <p:sldId id="491" r:id="rId122"/>
    <p:sldId id="492" r:id="rId123"/>
    <p:sldId id="493" r:id="rId124"/>
    <p:sldId id="494" r:id="rId125"/>
    <p:sldId id="495" r:id="rId126"/>
    <p:sldId id="496" r:id="rId127"/>
    <p:sldId id="497" r:id="rId128"/>
    <p:sldId id="498" r:id="rId129"/>
    <p:sldId id="499" r:id="rId130"/>
    <p:sldId id="500" r:id="rId131"/>
    <p:sldId id="501" r:id="rId132"/>
    <p:sldId id="502" r:id="rId133"/>
    <p:sldId id="503" r:id="rId134"/>
    <p:sldId id="378" r:id="rId135"/>
    <p:sldId id="379" r:id="rId136"/>
    <p:sldId id="380" r:id="rId137"/>
    <p:sldId id="381" r:id="rId138"/>
    <p:sldId id="382" r:id="rId139"/>
    <p:sldId id="383" r:id="rId140"/>
    <p:sldId id="389" r:id="rId141"/>
    <p:sldId id="390" r:id="rId142"/>
    <p:sldId id="391" r:id="rId143"/>
    <p:sldId id="392" r:id="rId144"/>
    <p:sldId id="393" r:id="rId145"/>
    <p:sldId id="394" r:id="rId146"/>
    <p:sldId id="504" r:id="rId147"/>
  </p:sldIdLst>
  <p:sldSz cx="9144000" cy="5143500" type="screen16x9"/>
  <p:notesSz cx="6858000" cy="9144000"/>
  <p:embeddedFontLst>
    <p:embeddedFont>
      <p:font typeface="Lato" panose="020F0502020204030203" pitchFamily="34" charset="0"/>
      <p:regular r:id="rId149"/>
      <p:bold r:id="rId150"/>
      <p:italic r:id="rId151"/>
      <p:boldItalic r:id="rId152"/>
    </p:embeddedFont>
    <p:embeddedFont>
      <p:font typeface="Raleway" pitchFamily="2" charset="0"/>
      <p:regular r:id="rId153"/>
      <p:bold r:id="rId154"/>
      <p:italic r:id="rId155"/>
      <p:boldItalic r:id="rId1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E988784-6F5A-46A8-AD87-D86540E045C1}">
          <p14:sldIdLst>
            <p14:sldId id="256"/>
            <p14:sldId id="259"/>
          </p14:sldIdLst>
        </p14:section>
        <p14:section name="Insert" id="{2A2AB48C-7063-4D8C-BB3B-ECF960040A16}">
          <p14:sldIdLst>
            <p14:sldId id="320"/>
            <p14:sldId id="321"/>
            <p14:sldId id="322"/>
            <p14:sldId id="323"/>
            <p14:sldId id="324"/>
          </p14:sldIdLst>
        </p14:section>
        <p14:section name="Select" id="{06367A23-81D4-4279-821A-99A4CB040742}">
          <p14:sldIdLst>
            <p14:sldId id="325"/>
            <p14:sldId id="326"/>
            <p14:sldId id="327"/>
          </p14:sldIdLst>
        </p14:section>
        <p14:section name="Update" id="{358CDF9B-7673-42C1-94B8-9B094BFF393B}">
          <p14:sldIdLst>
            <p14:sldId id="336"/>
            <p14:sldId id="337"/>
            <p14:sldId id="338"/>
            <p14:sldId id="339"/>
            <p14:sldId id="340"/>
            <p14:sldId id="341"/>
          </p14:sldIdLst>
        </p14:section>
        <p14:section name="Delete" id="{D27CC07E-3B03-4523-8517-396CB1148F12}">
          <p14:sldIdLst>
            <p14:sldId id="342"/>
            <p14:sldId id="343"/>
            <p14:sldId id="344"/>
          </p14:sldIdLst>
        </p14:section>
        <p14:section name="Where Clause" id="{BD775519-D506-4DEF-AB43-AC8EA0C6234A}">
          <p14:sldIdLst>
            <p14:sldId id="333"/>
            <p14:sldId id="334"/>
            <p14:sldId id="335"/>
          </p14:sldIdLst>
        </p14:section>
        <p14:section name="Alias" id="{7ECE4D5D-593E-4276-AE9C-B5E14998AE5E}">
          <p14:sldIdLst>
            <p14:sldId id="345"/>
            <p14:sldId id="346"/>
            <p14:sldId id="347"/>
            <p14:sldId id="348"/>
          </p14:sldIdLst>
        </p14:section>
        <p14:section name="Where Operator" id="{A2E342AD-696D-44E4-8EFA-A8E9021526FC}">
          <p14:sldIdLst>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Lst>
        </p14:section>
        <p14:section name="Ordery By Clause" id="{18D61BAD-C77F-445D-9A79-CF402C5D65DA}">
          <p14:sldIdLst>
            <p14:sldId id="368"/>
            <p14:sldId id="369"/>
            <p14:sldId id="370"/>
          </p14:sldIdLst>
        </p14:section>
        <p14:section name="Disctinct" id="{5606B1EF-494C-441A-82A1-505CCA786C52}">
          <p14:sldIdLst>
            <p14:sldId id="375"/>
            <p14:sldId id="376"/>
            <p14:sldId id="377"/>
          </p14:sldIdLst>
        </p14:section>
        <p14:section name="Primary Key" id="{206D5016-55EA-4911-AB60-E754BA8DCD5D}">
          <p14:sldIdLst>
            <p14:sldId id="328"/>
            <p14:sldId id="329"/>
            <p14:sldId id="330"/>
            <p14:sldId id="331"/>
            <p14:sldId id="332"/>
          </p14:sldIdLst>
        </p14:section>
        <p14:section name="Auto Increment (AI)" id="{E03CFCB3-86AB-40DB-836F-E9E878FFA085}">
          <p14:sldIdLst>
            <p14:sldId id="384"/>
            <p14:sldId id="385"/>
            <p14:sldId id="386"/>
            <p14:sldId id="387"/>
            <p14:sldId id="388"/>
          </p14:sldIdLst>
        </p14:section>
        <p14:section name="Table Relation" id="{A459B3E4-EBAB-4DB6-ABE0-4AADE78F4AED}">
          <p14:sldIdLst>
            <p14:sldId id="432"/>
            <p14:sldId id="433"/>
            <p14:sldId id="434"/>
            <p14:sldId id="435"/>
            <p14:sldId id="436"/>
            <p14:sldId id="437"/>
            <p14:sldId id="438"/>
            <p14:sldId id="439"/>
            <p14:sldId id="440"/>
          </p14:sldIdLst>
        </p14:section>
        <p14:section name="Join" id="{76AF62FB-0EDC-4166-8BBF-8F2A110E0A13}">
          <p14:sldIdLst>
            <p14:sldId id="441"/>
            <p14:sldId id="442"/>
            <p14:sldId id="443"/>
            <p14:sldId id="444"/>
            <p14:sldId id="445"/>
          </p14:sldIdLst>
        </p14:section>
        <p14:section name="One to One" id="{73C188D0-D131-402B-8664-499CB8E97623}">
          <p14:sldIdLst>
            <p14:sldId id="446"/>
            <p14:sldId id="447"/>
            <p14:sldId id="448"/>
            <p14:sldId id="449"/>
            <p14:sldId id="450"/>
            <p14:sldId id="451"/>
          </p14:sldIdLst>
        </p14:section>
        <p14:section name="One to Many" id="{77C5A499-5F68-4AE5-8315-7D5C6EDB3970}">
          <p14:sldIdLst>
            <p14:sldId id="452"/>
            <p14:sldId id="453"/>
            <p14:sldId id="454"/>
            <p14:sldId id="455"/>
            <p14:sldId id="456"/>
          </p14:sldIdLst>
        </p14:section>
        <p14:section name="Many to Many" id="{707C2FF7-087D-47E1-8DDA-4DB4D2C22F2E}">
          <p14:sldIdLst>
            <p14:sldId id="457"/>
            <p14:sldId id="458"/>
            <p14:sldId id="459"/>
            <p14:sldId id="460"/>
            <p14:sldId id="461"/>
            <p14:sldId id="462"/>
            <p14:sldId id="463"/>
            <p14:sldId id="464"/>
            <p14:sldId id="465"/>
            <p14:sldId id="466"/>
            <p14:sldId id="467"/>
            <p14:sldId id="468"/>
          </p14:sldIdLst>
        </p14:section>
        <p14:section name="Jenis Join" id="{25936604-F5EA-48B9-BED5-93ECCF72F657}">
          <p14:sldIdLst>
            <p14:sldId id="469"/>
            <p14:sldId id="470"/>
            <p14:sldId id="471"/>
            <p14:sldId id="472"/>
            <p14:sldId id="473"/>
            <p14:sldId id="474"/>
            <p14:sldId id="475"/>
            <p14:sldId id="476"/>
            <p14:sldId id="477"/>
            <p14:sldId id="478"/>
            <p14:sldId id="479"/>
            <p14:sldId id="480"/>
            <p14:sldId id="481"/>
            <p14:sldId id="482"/>
            <p14:sldId id="483"/>
          </p14:sldIdLst>
        </p14:section>
        <p14:section name="Subqueries" id="{41A9DEA5-71E8-475B-B7B2-11BAFA89F05F}">
          <p14:sldIdLst>
            <p14:sldId id="484"/>
            <p14:sldId id="485"/>
            <p14:sldId id="486"/>
            <p14:sldId id="487"/>
            <p14:sldId id="488"/>
          </p14:sldIdLst>
        </p14:section>
        <p14:section name="Set Operator" id="{85658C8B-79C0-4F36-A48C-8A4E7029699E}">
          <p14:sldIdLst>
            <p14:sldId id="489"/>
            <p14:sldId id="490"/>
            <p14:sldId id="491"/>
            <p14:sldId id="492"/>
            <p14:sldId id="493"/>
            <p14:sldId id="494"/>
            <p14:sldId id="495"/>
            <p14:sldId id="496"/>
            <p14:sldId id="497"/>
            <p14:sldId id="498"/>
            <p14:sldId id="499"/>
            <p14:sldId id="500"/>
            <p14:sldId id="501"/>
            <p14:sldId id="502"/>
            <p14:sldId id="503"/>
          </p14:sldIdLst>
        </p14:section>
        <p14:section name="Num, String, Date-Time Func" id="{69651840-21B1-4D2A-8D06-0B6639E525E3}">
          <p14:sldIdLst>
            <p14:sldId id="378"/>
            <p14:sldId id="379"/>
            <p14:sldId id="380"/>
            <p14:sldId id="381"/>
            <p14:sldId id="382"/>
            <p14:sldId id="383"/>
            <p14:sldId id="389"/>
            <p14:sldId id="390"/>
            <p14:sldId id="391"/>
            <p14:sldId id="392"/>
            <p14:sldId id="393"/>
            <p14:sldId id="394"/>
          </p14:sldIdLst>
        </p14:section>
        <p14:section name="Tugas" id="{0D318F7C-EFDF-4649-9F84-3207B5DAA1F2}">
          <p14:sldIdLst>
            <p14:sldId id="5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671603-0D13-4B9B-AF0B-B6426507274A}">
  <a:tblStyle styleId="{7E671603-0D13-4B9B-AF0B-B642650727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fntdata"/><Relationship Id="rId15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3.fntdata"/><Relationship Id="rId156" Type="http://schemas.openxmlformats.org/officeDocument/2006/relationships/font" Target="fonts/font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aee3374bb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aee3374bb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851a47068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851a4706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a851a474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a851a474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a851a4743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a851a474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a851a47433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a851a4743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a851a4743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a851a474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a851a4743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a851a4743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851a4743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851a4743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851a4743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851a4743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a851a4743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a851a4743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851a4743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851a4743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aee3374bb2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aee3374bb2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851a4743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851a4743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a851a47433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a851a4743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a851a47433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a851a4743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a851a47433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a851a4743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a851a4706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a851a4706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aee3374bb2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aee3374bb2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a851a47433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a851a4743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851a47433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851a4743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a851a47433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a851a4743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ac9afe3d86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ac9afe3d86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ee3374bb2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ee3374bb2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ad64b59e1e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ad64b59e1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a851a47433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a851a4743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a851a47433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a851a4743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a851a47433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a851a4743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a851a47433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a851a4743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51a4743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51a4743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a851a4743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a851a4743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a851a47433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a851a47433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a851a47433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a851a4743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a851a47433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a851a4743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aee3374bb2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aee3374bb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a851a47433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a851a4743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a851a47433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a851a4743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851a47433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851a4743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a851a47433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a851a4743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ee3374bb2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ee3374bb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aee3374bb2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aee3374bb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b0610ef8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b0610ef8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b0610ef87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b0610ef87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b0610ef87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b0610ef87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b0610ef87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b0610ef87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ee3374bb2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ee3374bb2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aee3374bb2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aee3374bb2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aee3374bb2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aee3374bb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b0610ef87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b0610ef87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aee3374bb2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aee3374bb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aee3374bb2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aee3374bb2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b0610ef87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b0610ef87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aee3374bb2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aee3374bb2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aee3374bb2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aee3374bb2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aee3374bb2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aee3374bb2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aee3374bb2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aee3374bb2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ee3374bb2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ee3374bb2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c9afe3d8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c9afe3d8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ac9afe3d86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ac9afe3d86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ee3374bb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aee3374bb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ee3374bb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ee3374bb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ee3374bb2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ee3374bb2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b05425664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b05425664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b05425664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b0542566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b05425664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b05425664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b0542566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b0542566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ee3374bb2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ee3374bb2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aee3374bb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aee3374bb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ac9afe3d86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ac9afe3d8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aee3374bb2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aee3374bb2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ee3374bb2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aee3374bb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ee3374bb2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ee3374bb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ee3374bb2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ee3374bb2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aee3374bb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aee3374bb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aee3374bb2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aee3374bb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aee3374bb2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aee3374bb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aee3374bb2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aee3374bb2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ee3374bb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ee3374bb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ee3374bb2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ee3374bb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ee3374bb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ee3374bb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ee3374bb2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ee3374bb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aee3374bb2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aee3374bb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ee3374bb2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ee3374bb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aee3374bb2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aee3374bb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aee3374bb2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aee3374bb2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ee3374bb2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ee3374bb2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ee3374bb2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ee3374bb2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ee3374bb2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ee3374bb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b05425664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b0542566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ac9afe3d86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ac9afe3d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ee3374bb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aee3374bb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ee3374bb2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ee3374bb2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b05425664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b05425664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ac9afe3d86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ac9afe3d86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aee3374bb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aee3374bb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ee3374bb2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ee3374bb2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ee3374bb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ee3374bb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aee3374bb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aee3374bb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aee3374bb2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aee3374bb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ee3374bb2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ee3374bb2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b0610ef87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b0610ef87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ee3374bb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ee3374bb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b0610ef87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b0610ef87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b0610ef87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b0610ef87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ac9afe3d86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ac9afe3d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b0610ef87c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b0610ef87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b0610ef87c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b0610ef87c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a851a4706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a851a4706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a851a4706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a851a4706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a851a4706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a851a4706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aee3374bb2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aee3374bb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a851a4706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a851a4706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ee3374bb2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ee3374bb2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a851a4706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a851a4706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ac9afe3d86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ac9afe3d8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aee3374bb2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aee3374bb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851a47068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851a470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a851a4706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a851a4706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a851a47068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a851a4706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ac9afe3d86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ac9afe3d8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a851a4706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a851a4706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a851a4706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a851a4706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a851a4706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a851a4706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c9afe3d86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c9afe3d8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a851a4706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a851a4706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851a4706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851a4706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a851a4706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a851a4706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a851a47068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851a4706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a851a4706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a851a4706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a851a47068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a851a47068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a851a47068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a851a4706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a851a4706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a851a4706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a851a4706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a851a4706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a851a47068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a851a4706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ee3374bb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aee3374bb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a851a4706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a851a4706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a851a47068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a851a4706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a851a47068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a851a47068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851a47068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851a4706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851a47068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851a4706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a851a4706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a851a4706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a851a47068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a851a4706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a851a47068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a851a4706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a851a47068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a851a4706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a851a4706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a851a47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hyperlink" Target="https://dev.mysql.com/doc/refman/8.0/en/mathematical-functions.html" TargetMode="External"/><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dev.mysql.com/doc/refman/8.0/en/string-functions.html" TargetMode="External"/><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ev.mysql.com/doc/refman/8.0/en/date-and-time-functions.html"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hyperlink" Target="https://www.sql-practice.com/"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MySQL </a:t>
            </a:r>
            <a:r>
              <a:rPr lang="en-US" dirty="0"/>
              <a:t>Query</a:t>
            </a:r>
            <a:endParaRPr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2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Jenis-Jenis Join</a:t>
            </a:r>
            <a:endParaRPr/>
          </a:p>
        </p:txBody>
      </p:sp>
      <p:sp>
        <p:nvSpPr>
          <p:cNvPr id="1336" name="Google Shape;1336;p2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Sebelumnya kita sudah bahas tentang JOIN table, tapi sebenarnya ada banyak sekali jenis-jenis JOIN table di MySQL, diantaranya :</a:t>
            </a:r>
            <a:endParaRPr/>
          </a:p>
          <a:p>
            <a:pPr marL="457200" lvl="0" indent="-311150" algn="l" rtl="0">
              <a:spcBef>
                <a:spcPts val="1600"/>
              </a:spcBef>
              <a:spcAft>
                <a:spcPts val="0"/>
              </a:spcAft>
              <a:buSzPts val="1300"/>
              <a:buChar char="●"/>
            </a:pPr>
            <a:r>
              <a:rPr lang="id"/>
              <a:t>INNER JOIN</a:t>
            </a:r>
            <a:endParaRPr/>
          </a:p>
          <a:p>
            <a:pPr marL="457200" lvl="0" indent="-311150" algn="l" rtl="0">
              <a:spcBef>
                <a:spcPts val="0"/>
              </a:spcBef>
              <a:spcAft>
                <a:spcPts val="0"/>
              </a:spcAft>
              <a:buSzPts val="1300"/>
              <a:buChar char="●"/>
            </a:pPr>
            <a:r>
              <a:rPr lang="id"/>
              <a:t>LEFT JOIN</a:t>
            </a:r>
            <a:endParaRPr/>
          </a:p>
          <a:p>
            <a:pPr marL="457200" lvl="0" indent="-311150" algn="l" rtl="0">
              <a:spcBef>
                <a:spcPts val="0"/>
              </a:spcBef>
              <a:spcAft>
                <a:spcPts val="0"/>
              </a:spcAft>
              <a:buSzPts val="1300"/>
              <a:buChar char="●"/>
            </a:pPr>
            <a:r>
              <a:rPr lang="id"/>
              <a:t>RIGHT JOIN</a:t>
            </a:r>
            <a:endParaRPr/>
          </a:p>
          <a:p>
            <a:pPr marL="457200" lvl="0" indent="-311150" algn="l" rtl="0">
              <a:spcBef>
                <a:spcPts val="0"/>
              </a:spcBef>
              <a:spcAft>
                <a:spcPts val="0"/>
              </a:spcAft>
              <a:buSzPts val="1300"/>
              <a:buChar char="●"/>
            </a:pPr>
            <a:r>
              <a:rPr lang="id"/>
              <a:t>CROSS JOIN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2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Inner Join</a:t>
            </a:r>
            <a:endParaRPr/>
          </a:p>
        </p:txBody>
      </p:sp>
      <p:sp>
        <p:nvSpPr>
          <p:cNvPr id="1342" name="Google Shape;1342;p2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INNER JOIN adalah mekanisme JOIN, dimana terdapat relasi antara tabel pertama dan tabel kedua</a:t>
            </a:r>
            <a:endParaRPr/>
          </a:p>
          <a:p>
            <a:pPr marL="457200" lvl="0" indent="-311150" algn="l" rtl="0">
              <a:spcBef>
                <a:spcPts val="0"/>
              </a:spcBef>
              <a:spcAft>
                <a:spcPts val="0"/>
              </a:spcAft>
              <a:buSzPts val="1300"/>
              <a:buChar char="●"/>
            </a:pPr>
            <a:r>
              <a:rPr lang="id"/>
              <a:t>Jika ada data di tabel pertama yang tidak memiliki relasi di table kedua ataupun sebaliknya, maka hasil INNER JOIN tidak akan ditampilkan</a:t>
            </a:r>
            <a:endParaRPr/>
          </a:p>
          <a:p>
            <a:pPr marL="457200" lvl="0" indent="-311150" algn="l" rtl="0">
              <a:spcBef>
                <a:spcPts val="0"/>
              </a:spcBef>
              <a:spcAft>
                <a:spcPts val="0"/>
              </a:spcAft>
              <a:buSzPts val="1300"/>
              <a:buChar char="●"/>
            </a:pPr>
            <a:r>
              <a:rPr lang="id"/>
              <a:t>Ini adalah default JOIN di MySQL</a:t>
            </a:r>
            <a:endParaRPr/>
          </a:p>
          <a:p>
            <a:pPr marL="457200" lvl="0" indent="-311150" algn="l" rtl="0">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2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2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2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Left Join</a:t>
            </a:r>
            <a:endParaRPr/>
          </a:p>
        </p:txBody>
      </p:sp>
      <p:sp>
        <p:nvSpPr>
          <p:cNvPr id="1360" name="Google Shape;1360;p2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LEFT JOIN adalah mekanisme JOIN seperti INNER JOIN, namun semua data di table pertama akan diambil juga</a:t>
            </a:r>
            <a:endParaRPr/>
          </a:p>
          <a:p>
            <a:pPr marL="457200" lvl="0" indent="-311150" algn="l" rtl="0">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2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2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2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Right Join</a:t>
            </a:r>
            <a:endParaRPr/>
          </a:p>
        </p:txBody>
      </p:sp>
      <p:sp>
        <p:nvSpPr>
          <p:cNvPr id="1378" name="Google Shape;1378;p2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RIGHT JOIN adalah mekanisme JOIN seperti INNER JOIN, namun semua data di table kedua akan diambil juga</a:t>
            </a:r>
            <a:endParaRPr/>
          </a:p>
          <a:p>
            <a:pPr marL="457200" lvl="0" indent="-311150" algn="l" rtl="0">
              <a:spcBef>
                <a:spcPts val="0"/>
              </a:spcBef>
              <a:spcAft>
                <a:spcPts val="0"/>
              </a:spcAft>
              <a:buSzPts val="1300"/>
              <a:buChar char="●"/>
            </a:pPr>
            <a:r>
              <a:rPr lang="id"/>
              <a:t>Jika ada yang tidak memiliki relasi di table pertama, maka hasilnya akan NULL</a:t>
            </a:r>
            <a:endParaRPr/>
          </a:p>
          <a:p>
            <a:pPr marL="0" lvl="0" indent="0" algn="l" rtl="0">
              <a:spcBef>
                <a:spcPts val="1600"/>
              </a:spcBef>
              <a:spcAft>
                <a:spcPts val="160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2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2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9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Update Data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2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Cross Join</a:t>
            </a:r>
            <a:endParaRPr/>
          </a:p>
        </p:txBody>
      </p:sp>
      <p:sp>
        <p:nvSpPr>
          <p:cNvPr id="1396" name="Google Shape;1396;p2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CROSS JOIN adalah salah satu JOIN yang sangat jangan sekali digunakan</a:t>
            </a:r>
            <a:endParaRPr/>
          </a:p>
          <a:p>
            <a:pPr marL="457200" lvl="0" indent="-311150" algn="l" rtl="0">
              <a:spcBef>
                <a:spcPts val="0"/>
              </a:spcBef>
              <a:spcAft>
                <a:spcPts val="0"/>
              </a:spcAft>
              <a:buSzPts val="1300"/>
              <a:buChar char="●"/>
            </a:pPr>
            <a:r>
              <a:rPr lang="id"/>
              <a:t>CROSS JOIN adalah melakukan join dengan cara mengkalikan data di tabel pertama dengan dada di table kedua</a:t>
            </a:r>
            <a:endParaRPr/>
          </a:p>
          <a:p>
            <a:pPr marL="457200" lvl="0" indent="-311150" algn="l" rtl="0">
              <a:spcBef>
                <a:spcPts val="0"/>
              </a:spcBef>
              <a:spcAft>
                <a:spcPts val="0"/>
              </a:spcAft>
              <a:buSzPts val="1300"/>
              <a:buChar char="●"/>
            </a:pPr>
            <a:r>
              <a:rPr lang="id"/>
              <a:t>Artinya jika ada 5 data di tabel pertama, dan 5 data di tabel kedua, akan menghasilkan 25 kombinasi data (5 x 5)</a:t>
            </a:r>
            <a:endParaRPr/>
          </a:p>
          <a:p>
            <a:pPr marL="457200" lvl="0" indent="-311150" algn="l" rtl="0">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2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2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2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2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Subqueries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2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Subquery di WHERE</a:t>
            </a:r>
            <a:endParaRPr/>
          </a:p>
        </p:txBody>
      </p:sp>
      <p:sp>
        <p:nvSpPr>
          <p:cNvPr id="1425" name="Google Shape;1425;p2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MySQL mendukung pencarian data menggunakan WHERE dari hasil SELECT query</a:t>
            </a:r>
            <a:endParaRPr/>
          </a:p>
          <a:p>
            <a:pPr marL="457200" lvl="0" indent="-311150" algn="l" rtl="0">
              <a:spcBef>
                <a:spcPts val="0"/>
              </a:spcBef>
              <a:spcAft>
                <a:spcPts val="0"/>
              </a:spcAft>
              <a:buSzPts val="1300"/>
              <a:buChar char="●"/>
            </a:pPr>
            <a:r>
              <a:rPr lang="id"/>
              <a:t>Fitur ini dinamakan Subquery</a:t>
            </a:r>
            <a:endParaRPr/>
          </a:p>
          <a:p>
            <a:pPr marL="457200" lvl="0" indent="-311150" algn="l" rtl="0">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2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2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Subquery di FROM</a:t>
            </a:r>
            <a:endParaRPr/>
          </a:p>
        </p:txBody>
      </p:sp>
      <p:sp>
        <p:nvSpPr>
          <p:cNvPr id="1437" name="Google Shape;1437;p2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di WHERE clause, Subquery juga bisa dilakukan di FROM clause</a:t>
            </a:r>
            <a:endParaRPr/>
          </a:p>
          <a:p>
            <a:pPr marL="457200" lvl="0" indent="-311150" algn="l" rtl="0">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2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24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Set Operator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Update Data</a:t>
            </a:r>
            <a:endParaRPr/>
          </a:p>
        </p:txBody>
      </p:sp>
      <p:sp>
        <p:nvSpPr>
          <p:cNvPr id="560" name="Google Shape;560;p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mengubah data di tabel, kita bisa menggunakan perintah SQL UPDATE</a:t>
            </a:r>
            <a:endParaRPr/>
          </a:p>
          <a:p>
            <a:pPr marL="457200" lvl="0" indent="-311150" algn="l" rtl="0">
              <a:spcBef>
                <a:spcPts val="0"/>
              </a:spcBef>
              <a:spcAft>
                <a:spcPts val="0"/>
              </a:spcAft>
              <a:buSzPts val="1300"/>
              <a:buChar char="●"/>
            </a:pPr>
            <a:r>
              <a:rPr lang="id"/>
              <a:t>Saat menggunakan SQL UPDATE, kita harus memberi tahu data mana yang akan di update dengan WHERE clause</a:t>
            </a:r>
            <a:endParaRPr/>
          </a:p>
          <a:p>
            <a:pPr marL="457200" lvl="0" indent="-311150" algn="l" rtl="0">
              <a:spcBef>
                <a:spcPts val="0"/>
              </a:spcBef>
              <a:spcAft>
                <a:spcPts val="0"/>
              </a:spcAft>
              <a:buSzPts val="1300"/>
              <a:buChar char="●"/>
            </a:pPr>
            <a:r>
              <a:rPr lang="id"/>
              <a:t>Hati-hati ketika meng-update data di table, jika sampai WHERE clause nya salah, bisa-bisa kita malah meng-update seluruh data di tabel</a:t>
            </a:r>
            <a:endParaRPr/>
          </a:p>
          <a:p>
            <a:pPr marL="457200" lvl="0" indent="-311150" algn="l" rtl="0">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2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Set Operator</a:t>
            </a:r>
            <a:endParaRPr/>
          </a:p>
        </p:txBody>
      </p:sp>
      <p:sp>
        <p:nvSpPr>
          <p:cNvPr id="1454" name="Google Shape;1454;p2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MySQL mendukung operator Set, dimana ini adalah operasi antara hasil dari dua SELECT query. Ada banyak jenis operator Set, yaitu :</a:t>
            </a:r>
            <a:endParaRPr/>
          </a:p>
          <a:p>
            <a:pPr marL="457200" lvl="0" indent="-311150" algn="l" rtl="0">
              <a:spcBef>
                <a:spcPts val="1600"/>
              </a:spcBef>
              <a:spcAft>
                <a:spcPts val="0"/>
              </a:spcAft>
              <a:buSzPts val="1300"/>
              <a:buChar char="●"/>
            </a:pPr>
            <a:r>
              <a:rPr lang="id"/>
              <a:t>UNION</a:t>
            </a:r>
            <a:endParaRPr/>
          </a:p>
          <a:p>
            <a:pPr marL="457200" lvl="0" indent="-311150" algn="l" rtl="0">
              <a:spcBef>
                <a:spcPts val="0"/>
              </a:spcBef>
              <a:spcAft>
                <a:spcPts val="0"/>
              </a:spcAft>
              <a:buSzPts val="1300"/>
              <a:buChar char="●"/>
            </a:pPr>
            <a:r>
              <a:rPr lang="id"/>
              <a:t>UNION ALL</a:t>
            </a:r>
            <a:endParaRPr/>
          </a:p>
          <a:p>
            <a:pPr marL="457200" lvl="0" indent="-311150" algn="l" rtl="0">
              <a:spcBef>
                <a:spcPts val="0"/>
              </a:spcBef>
              <a:spcAft>
                <a:spcPts val="0"/>
              </a:spcAft>
              <a:buSzPts val="1300"/>
              <a:buChar char="●"/>
            </a:pPr>
            <a:r>
              <a:rPr lang="id"/>
              <a:t>INTERSECT, dan</a:t>
            </a:r>
            <a:endParaRPr/>
          </a:p>
          <a:p>
            <a:pPr marL="457200" lvl="0" indent="-311150" algn="l" rtl="0">
              <a:spcBef>
                <a:spcPts val="0"/>
              </a:spcBef>
              <a:spcAft>
                <a:spcPts val="0"/>
              </a:spcAft>
              <a:buSzPts val="1300"/>
              <a:buChar char="●"/>
            </a:pPr>
            <a:r>
              <a:rPr lang="id"/>
              <a:t>MINUS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2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2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UNION</a:t>
            </a:r>
            <a:endParaRPr/>
          </a:p>
        </p:txBody>
      </p:sp>
      <p:sp>
        <p:nvSpPr>
          <p:cNvPr id="1466" name="Google Shape;1466;p2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2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2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UNION ALL</a:t>
            </a:r>
            <a:endParaRPr/>
          </a:p>
        </p:txBody>
      </p:sp>
      <p:sp>
        <p:nvSpPr>
          <p:cNvPr id="1484" name="Google Shape;1484;p2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2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2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2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INTERSECT</a:t>
            </a:r>
            <a:endParaRPr/>
          </a:p>
        </p:txBody>
      </p:sp>
      <p:sp>
        <p:nvSpPr>
          <p:cNvPr id="1502" name="Google Shape;1502;p2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INTERSECT adalah operasi menggabungkan dua query, namun yang diambil hanya data yang terdapat pada hasil query pertama dan query kedua</a:t>
            </a:r>
            <a:endParaRPr/>
          </a:p>
          <a:p>
            <a:pPr marL="457200" lvl="0" indent="-311150" algn="l" rtl="0">
              <a:spcBef>
                <a:spcPts val="0"/>
              </a:spcBef>
              <a:spcAft>
                <a:spcPts val="0"/>
              </a:spcAft>
              <a:buSzPts val="1300"/>
              <a:buChar char="●"/>
            </a:pPr>
            <a:r>
              <a:rPr lang="id"/>
              <a:t>Data yang tidak hanya ada di salah satu query, kan dihapus di hasil operasi INTERSECT </a:t>
            </a:r>
            <a:endParaRPr/>
          </a:p>
          <a:p>
            <a:pPr marL="457200" lvl="0" indent="-311150" algn="l" rtl="0">
              <a:spcBef>
                <a:spcPts val="0"/>
              </a:spcBef>
              <a:spcAft>
                <a:spcPts val="0"/>
              </a:spcAft>
              <a:buSzPts val="1300"/>
              <a:buChar char="●"/>
            </a:pPr>
            <a:r>
              <a:rPr lang="id"/>
              <a:t>Data nya muncul tidak dalam keadaan duplikat</a:t>
            </a:r>
            <a:endParaRPr/>
          </a:p>
          <a:p>
            <a:pPr marL="457200" lvl="0" indent="-311150" algn="l" rtl="0">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2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2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2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MINUS</a:t>
            </a:r>
            <a:endParaRPr/>
          </a:p>
        </p:txBody>
      </p:sp>
      <p:sp>
        <p:nvSpPr>
          <p:cNvPr id="1520" name="Google Shape;1520;p2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MINUS adalah operasi dimana query pertama akan dihilangkan oleh query kedua</a:t>
            </a:r>
            <a:endParaRPr/>
          </a:p>
          <a:p>
            <a:pPr marL="457200" lvl="0" indent="-311150" algn="l" rtl="0">
              <a:spcBef>
                <a:spcPts val="0"/>
              </a:spcBef>
              <a:spcAft>
                <a:spcPts val="0"/>
              </a:spcAft>
              <a:buSzPts val="1300"/>
              <a:buChar char="●"/>
            </a:pPr>
            <a:r>
              <a:rPr lang="id"/>
              <a:t>Artinya jika ada data di query pertama yang sama dengan data yang ada di query kedua, maka data tersebut akan dihapus dari hasil query MINUS</a:t>
            </a:r>
            <a:endParaRPr/>
          </a:p>
          <a:p>
            <a:pPr marL="457200" lvl="0" indent="-311150" algn="l" rtl="0">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2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2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3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Numeric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Numeric Function</a:t>
            </a:r>
            <a:endParaRPr/>
          </a:p>
        </p:txBody>
      </p:sp>
      <p:sp>
        <p:nvSpPr>
          <p:cNvPr id="805" name="Google Shape;805;p1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MySQL memiliki banyak sekali fitur untuk manipulasi data angka</a:t>
            </a:r>
            <a:endParaRPr/>
          </a:p>
          <a:p>
            <a:pPr marL="457200" lvl="0" indent="-311150" algn="l" rtl="0">
              <a:spcBef>
                <a:spcPts val="0"/>
              </a:spcBef>
              <a:spcAft>
                <a:spcPts val="0"/>
              </a:spcAft>
              <a:buSzPts val="1300"/>
              <a:buChar char="●"/>
            </a:pPr>
            <a:r>
              <a:rPr lang="id"/>
              <a:t>Hal ini memudahkan kita untuk memanipulasi data angka</a:t>
            </a:r>
            <a:endParaRPr/>
          </a:p>
          <a:p>
            <a:pPr marL="457200" lvl="0" indent="-311150" algn="l" rtl="0">
              <a:spcBef>
                <a:spcPts val="0"/>
              </a:spcBef>
              <a:spcAft>
                <a:spcPts val="0"/>
              </a:spcAft>
              <a:buSzPts val="1300"/>
              <a:buChar char="●"/>
            </a:pPr>
            <a:r>
              <a:rPr lang="id"/>
              <a:t>Secara garis besar, fitur ini dibagi menjadi dua, Arithmetic Operator dan Mathematical Function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Mathematical Function</a:t>
            </a:r>
            <a:endParaRPr/>
          </a:p>
        </p:txBody>
      </p:sp>
      <p:sp>
        <p:nvSpPr>
          <p:cNvPr id="823" name="Google Shape;823;p1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arithmetic operator, ada juga mathematical function</a:t>
            </a:r>
            <a:endParaRPr/>
          </a:p>
          <a:p>
            <a:pPr marL="457200" lvl="0" indent="-311150" algn="l" rtl="0">
              <a:spcBef>
                <a:spcPts val="0"/>
              </a:spcBef>
              <a:spcAft>
                <a:spcPts val="0"/>
              </a:spcAft>
              <a:buSzPts val="1300"/>
              <a:buChar char="●"/>
            </a:pPr>
            <a:r>
              <a:rPr lang="id"/>
              <a:t>Ini adalah kumpulan function yang terdapat di MySQL yang bisa kita gunakan sebagai fungsi-fungsi matematika</a:t>
            </a:r>
            <a:endParaRPr/>
          </a:p>
          <a:p>
            <a:pPr marL="457200" lvl="0" indent="-311150" algn="l" rtl="0">
              <a:spcBef>
                <a:spcPts val="0"/>
              </a:spcBef>
              <a:spcAft>
                <a:spcPts val="0"/>
              </a:spcAft>
              <a:buSzPts val="1300"/>
              <a:buChar char="●"/>
            </a:pPr>
            <a:r>
              <a:rPr lang="id"/>
              <a:t>Ada banyak sekali, dan tidak bisa kita bahas semua</a:t>
            </a:r>
            <a:endParaRPr/>
          </a:p>
          <a:p>
            <a:pPr marL="457200" lvl="0" indent="-311150" algn="l" rtl="0">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4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Function</a:t>
            </a:r>
            <a:endParaRPr/>
          </a:p>
        </p:txBody>
      </p:sp>
      <p:sp>
        <p:nvSpPr>
          <p:cNvPr id="869" name="Google Shape;869;p1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number, di MySQL juga banyak menyediakan function untuk tipe data String</a:t>
            </a:r>
            <a:endParaRPr/>
          </a:p>
          <a:p>
            <a:pPr marL="457200" lvl="0" indent="-311150" algn="l" rtl="0">
              <a:spcBef>
                <a:spcPts val="0"/>
              </a:spcBef>
              <a:spcAft>
                <a:spcPts val="0"/>
              </a:spcAft>
              <a:buSzPts val="1300"/>
              <a:buChar char="●"/>
            </a:pPr>
            <a:r>
              <a:rPr lang="id"/>
              <a:t>Ada banyak sekali function-function yang bisa kita gunakan</a:t>
            </a:r>
            <a:endParaRPr/>
          </a:p>
          <a:p>
            <a:pPr marL="457200" lvl="0" indent="-311150" algn="l" rtl="0">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4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 and Time Functions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 dan Time Function</a:t>
            </a:r>
            <a:endParaRPr/>
          </a:p>
        </p:txBody>
      </p:sp>
      <p:sp>
        <p:nvSpPr>
          <p:cNvPr id="886" name="Google Shape;886;p1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MySQL juga menyediakan banyak sekali function yang bisa kita gunakan untuk mengolah data tipe Date dan Time</a:t>
            </a:r>
            <a:endParaRPr/>
          </a:p>
          <a:p>
            <a:pPr marL="457200" lvl="0" indent="-311150" algn="l" rtl="0">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B5E53-4C9A-4CA4-A14A-6E7CA5AB4B60}"/>
              </a:ext>
            </a:extLst>
          </p:cNvPr>
          <p:cNvSpPr>
            <a:spLocks noGrp="1"/>
          </p:cNvSpPr>
          <p:nvPr>
            <p:ph type="title"/>
          </p:nvPr>
        </p:nvSpPr>
        <p:spPr/>
        <p:txBody>
          <a:bodyPr/>
          <a:lstStyle/>
          <a:p>
            <a:r>
              <a:rPr lang="en-US" dirty="0" err="1"/>
              <a:t>Tugas</a:t>
            </a:r>
            <a:r>
              <a:rPr lang="en-US" dirty="0"/>
              <a:t> </a:t>
            </a:r>
            <a:r>
              <a:rPr lang="en-US" dirty="0" err="1"/>
              <a:t>Praktikum</a:t>
            </a:r>
            <a:r>
              <a:rPr lang="en-US" dirty="0"/>
              <a:t> Query</a:t>
            </a:r>
            <a:endParaRPr lang="id-ID" dirty="0"/>
          </a:p>
        </p:txBody>
      </p:sp>
      <p:sp>
        <p:nvSpPr>
          <p:cNvPr id="3" name="Text Placeholder 2">
            <a:extLst>
              <a:ext uri="{FF2B5EF4-FFF2-40B4-BE49-F238E27FC236}">
                <a16:creationId xmlns:a16="http://schemas.microsoft.com/office/drawing/2014/main" id="{1C39BD5D-C28A-4A27-88A6-C372C3E61782}"/>
              </a:ext>
            </a:extLst>
          </p:cNvPr>
          <p:cNvSpPr>
            <a:spLocks noGrp="1"/>
          </p:cNvSpPr>
          <p:nvPr>
            <p:ph type="body" idx="1"/>
          </p:nvPr>
        </p:nvSpPr>
        <p:spPr/>
        <p:txBody>
          <a:bodyPr/>
          <a:lstStyle/>
          <a:p>
            <a:r>
              <a:rPr lang="en-US" dirty="0"/>
              <a:t>Buka Website </a:t>
            </a:r>
            <a:r>
              <a:rPr lang="en-US" dirty="0">
                <a:hlinkClick r:id="rId2"/>
              </a:rPr>
              <a:t>https://www.sql-practice.com/</a:t>
            </a:r>
            <a:endParaRPr lang="en-US" dirty="0"/>
          </a:p>
          <a:p>
            <a:r>
              <a:rPr lang="en-US" dirty="0" err="1"/>
              <a:t>Kerjakan</a:t>
            </a:r>
            <a:r>
              <a:rPr lang="en-US" dirty="0"/>
              <a:t> practice </a:t>
            </a:r>
            <a:r>
              <a:rPr lang="en-US" dirty="0" err="1"/>
              <a:t>soal</a:t>
            </a:r>
            <a:r>
              <a:rPr lang="en-US" dirty="0"/>
              <a:t> pada website </a:t>
            </a:r>
            <a:r>
              <a:rPr lang="en-US" dirty="0" err="1"/>
              <a:t>tersebut</a:t>
            </a:r>
            <a:r>
              <a:rPr lang="en-US" dirty="0"/>
              <a:t> dan </a:t>
            </a:r>
            <a:r>
              <a:rPr lang="en-US" dirty="0" err="1"/>
              <a:t>Screenshoot</a:t>
            </a:r>
            <a:r>
              <a:rPr lang="en-US" dirty="0"/>
              <a:t> </a:t>
            </a:r>
            <a:r>
              <a:rPr lang="en-US" dirty="0" err="1"/>
              <a:t>hasilnya</a:t>
            </a:r>
            <a:r>
              <a:rPr lang="en-US" dirty="0"/>
              <a:t>.</a:t>
            </a:r>
          </a:p>
          <a:p>
            <a:r>
              <a:rPr lang="en-US" dirty="0"/>
              <a:t>Minimal </a:t>
            </a:r>
            <a:r>
              <a:rPr lang="en-US" dirty="0" err="1"/>
              <a:t>menyelesaikan</a:t>
            </a:r>
            <a:r>
              <a:rPr lang="en-US" dirty="0"/>
              <a:t> level ‘Easy’</a:t>
            </a:r>
          </a:p>
          <a:p>
            <a:r>
              <a:rPr lang="en-US" dirty="0" err="1"/>
              <a:t>Buat</a:t>
            </a:r>
            <a:r>
              <a:rPr lang="en-US" dirty="0"/>
              <a:t> </a:t>
            </a:r>
            <a:r>
              <a:rPr lang="en-US" dirty="0" err="1"/>
              <a:t>laporan</a:t>
            </a:r>
            <a:r>
              <a:rPr lang="en-US" dirty="0"/>
              <a:t> </a:t>
            </a:r>
            <a:r>
              <a:rPr lang="en-US" dirty="0" err="1"/>
              <a:t>dari</a:t>
            </a:r>
            <a:r>
              <a:rPr lang="en-US" dirty="0"/>
              <a:t> </a:t>
            </a:r>
            <a:r>
              <a:rPr lang="en-US" dirty="0" err="1"/>
              <a:t>hasil</a:t>
            </a:r>
            <a:r>
              <a:rPr lang="en-US" dirty="0"/>
              <a:t> </a:t>
            </a:r>
            <a:r>
              <a:rPr lang="en-US" dirty="0" err="1"/>
              <a:t>pengerjaan</a:t>
            </a:r>
            <a:r>
              <a:rPr lang="en-US" dirty="0"/>
              <a:t> practice pada website </a:t>
            </a:r>
            <a:r>
              <a:rPr lang="en-US" dirty="0" err="1"/>
              <a:t>tersebut</a:t>
            </a:r>
            <a:r>
              <a:rPr lang="en-US" dirty="0"/>
              <a:t>.</a:t>
            </a:r>
          </a:p>
          <a:p>
            <a:r>
              <a:rPr lang="en-US" dirty="0" err="1"/>
              <a:t>Pengumpulan</a:t>
            </a:r>
            <a:r>
              <a:rPr lang="en-US" dirty="0"/>
              <a:t> paling </a:t>
            </a:r>
            <a:r>
              <a:rPr lang="en-US" dirty="0" err="1"/>
              <a:t>lambat</a:t>
            </a:r>
            <a:r>
              <a:rPr lang="en-US" dirty="0"/>
              <a:t> </a:t>
            </a:r>
            <a:r>
              <a:rPr lang="en-US" dirty="0" err="1"/>
              <a:t>sebelum</a:t>
            </a:r>
            <a:r>
              <a:rPr lang="en-US" dirty="0"/>
              <a:t> </a:t>
            </a:r>
            <a:r>
              <a:rPr lang="en-US" dirty="0" err="1"/>
              <a:t>hari</a:t>
            </a:r>
            <a:r>
              <a:rPr lang="en-US" dirty="0"/>
              <a:t> </a:t>
            </a:r>
            <a:r>
              <a:rPr lang="en-US" dirty="0" err="1"/>
              <a:t>Kamis</a:t>
            </a:r>
            <a:r>
              <a:rPr lang="en-US" dirty="0"/>
              <a:t>, </a:t>
            </a:r>
            <a:r>
              <a:rPr lang="en-US" dirty="0" err="1"/>
              <a:t>tgl</a:t>
            </a:r>
            <a:r>
              <a:rPr lang="en-US" dirty="0"/>
              <a:t> 28-April-2022</a:t>
            </a:r>
          </a:p>
          <a:p>
            <a:r>
              <a:rPr lang="en-US" dirty="0"/>
              <a:t>Nama file NRP – Nama – </a:t>
            </a:r>
            <a:r>
              <a:rPr lang="en-US" dirty="0" err="1"/>
              <a:t>Praktikum</a:t>
            </a:r>
            <a:r>
              <a:rPr lang="en-US" dirty="0"/>
              <a:t> 2 – Query (PDF)</a:t>
            </a:r>
          </a:p>
          <a:p>
            <a:pPr marL="146050" indent="0">
              <a:buNone/>
            </a:pPr>
            <a:endParaRPr lang="en-US" dirty="0"/>
          </a:p>
          <a:p>
            <a:r>
              <a:rPr lang="en-US" dirty="0"/>
              <a:t>Link </a:t>
            </a:r>
            <a:r>
              <a:rPr lang="en-US" dirty="0" err="1"/>
              <a:t>Materi</a:t>
            </a:r>
            <a:r>
              <a:rPr lang="en-US" dirty="0"/>
              <a:t> dan </a:t>
            </a:r>
            <a:r>
              <a:rPr lang="en-US" dirty="0" err="1"/>
              <a:t>Pengumpulan</a:t>
            </a:r>
            <a:r>
              <a:rPr lang="en-US" dirty="0"/>
              <a:t> </a:t>
            </a:r>
            <a:r>
              <a:rPr lang="en-US" dirty="0" err="1"/>
              <a:t>Tugas</a:t>
            </a:r>
            <a:r>
              <a:rPr lang="en-US" dirty="0"/>
              <a:t> Folder </a:t>
            </a:r>
            <a:r>
              <a:rPr lang="en-US" dirty="0" err="1"/>
              <a:t>Praktikum</a:t>
            </a:r>
            <a:r>
              <a:rPr lang="en-US" dirty="0"/>
              <a:t> 2 – Query </a:t>
            </a:r>
          </a:p>
          <a:p>
            <a:pPr marL="146050" indent="0">
              <a:buNone/>
            </a:pPr>
            <a:r>
              <a:rPr lang="en-US" sz="1800" b="1" i="1" dirty="0">
                <a:solidFill>
                  <a:srgbClr val="000000"/>
                </a:solidFill>
                <a:effectLst/>
                <a:latin typeface="Times New Roman" panose="02020603050405020304" pitchFamily="18" charset="0"/>
                <a:ea typeface="Times New Roman" panose="02020603050405020304" pitchFamily="18" charset="0"/>
                <a:cs typeface="Noto Sans Symbols"/>
              </a:rPr>
              <a:t>https://bit.ly/Praktikum-Basdat-2022</a:t>
            </a:r>
            <a:endParaRPr lang="id-ID" sz="1800" dirty="0">
              <a:effectLst/>
              <a:latin typeface="Noto Sans Symbols"/>
              <a:ea typeface="Noto Sans Symbols"/>
              <a:cs typeface="Noto Sans Symbols"/>
            </a:endParaRPr>
          </a:p>
          <a:p>
            <a:pPr marL="146050" indent="0">
              <a:buNone/>
            </a:pPr>
            <a:endParaRPr lang="en-US" dirty="0"/>
          </a:p>
          <a:p>
            <a:endParaRPr lang="en-US" dirty="0"/>
          </a:p>
          <a:p>
            <a:endParaRPr lang="id-ID" dirty="0"/>
          </a:p>
        </p:txBody>
      </p:sp>
    </p:spTree>
    <p:extLst>
      <p:ext uri="{BB962C8B-B14F-4D97-AF65-F5344CB8AC3E}">
        <p14:creationId xmlns:p14="http://schemas.microsoft.com/office/powerpoint/2010/main" val="323809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Delete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Delete Data</a:t>
            </a:r>
            <a:endParaRPr/>
          </a:p>
        </p:txBody>
      </p:sp>
      <p:sp>
        <p:nvSpPr>
          <p:cNvPr id="595" name="Google Shape;595;p10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Setelah kita tahu cara menambah, mengubah dan mengambil data di tabel, terakhir yang perlu kita ketahui adalah menghapus data di table</a:t>
            </a:r>
            <a:endParaRPr/>
          </a:p>
          <a:p>
            <a:pPr marL="457200" lvl="0" indent="-311150" algn="l" rtl="0">
              <a:spcBef>
                <a:spcPts val="0"/>
              </a:spcBef>
              <a:spcAft>
                <a:spcPts val="0"/>
              </a:spcAft>
              <a:buSzPts val="1300"/>
              <a:buChar char="●"/>
            </a:pPr>
            <a:r>
              <a:rPr lang="id"/>
              <a:t>Untuk menghapus data di table, kita bisa menggunakan perintah SQL DELETE</a:t>
            </a:r>
            <a:endParaRPr/>
          </a:p>
          <a:p>
            <a:pPr marL="457200" lvl="0" indent="-311150" algn="l" rtl="0">
              <a:spcBef>
                <a:spcPts val="0"/>
              </a:spcBef>
              <a:spcAft>
                <a:spcPts val="0"/>
              </a:spcAft>
              <a:buSzPts val="1300"/>
              <a:buChar char="●"/>
            </a:pPr>
            <a:r>
              <a:rPr lang="id"/>
              <a:t>Perintah SQL DELETE sama seperti UPDATE, kita perlu memberi tahu data mana yang akan di hapus dengan WHERE clause</a:t>
            </a:r>
            <a:endParaRPr/>
          </a:p>
          <a:p>
            <a:pPr marL="457200" lvl="0" indent="-311150" algn="l" rtl="0">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Agenda</a:t>
            </a:r>
            <a:endParaRPr/>
          </a:p>
        </p:txBody>
      </p:sp>
      <p:sp>
        <p:nvSpPr>
          <p:cNvPr id="106" name="Google Shape;106;p16"/>
          <p:cNvSpPr txBox="1">
            <a:spLocks noGrp="1"/>
          </p:cNvSpPr>
          <p:nvPr>
            <p:ph type="body" idx="1"/>
          </p:nvPr>
        </p:nvSpPr>
        <p:spPr>
          <a:xfrm>
            <a:off x="729450" y="2078874"/>
            <a:ext cx="7688700" cy="2478725"/>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Insert, Update, Delete, Select</a:t>
            </a:r>
            <a:r>
              <a:rPr lang="en-US" dirty="0"/>
              <a:t> (CRUD)</a:t>
            </a:r>
            <a:endParaRPr dirty="0"/>
          </a:p>
          <a:p>
            <a:pPr marL="457200" lvl="0" indent="-311150" algn="l" rtl="0">
              <a:spcBef>
                <a:spcPts val="0"/>
              </a:spcBef>
              <a:spcAft>
                <a:spcPts val="0"/>
              </a:spcAft>
              <a:buSzPts val="1300"/>
              <a:buChar char="●"/>
            </a:pPr>
            <a:r>
              <a:rPr lang="en-US" dirty="0"/>
              <a:t>Where Clause and Operator</a:t>
            </a:r>
            <a:endParaRPr dirty="0"/>
          </a:p>
          <a:p>
            <a:pPr marL="457200" lvl="0" indent="-311150" algn="l" rtl="0">
              <a:spcBef>
                <a:spcPts val="0"/>
              </a:spcBef>
              <a:spcAft>
                <a:spcPts val="0"/>
              </a:spcAft>
              <a:buSzPts val="1300"/>
              <a:buChar char="●"/>
            </a:pPr>
            <a:r>
              <a:rPr lang="en-US" dirty="0"/>
              <a:t>Alias, Order, </a:t>
            </a:r>
            <a:r>
              <a:rPr lang="en-US" dirty="0" err="1"/>
              <a:t>Dictinct</a:t>
            </a:r>
            <a:endParaRPr lang="en-US" dirty="0"/>
          </a:p>
          <a:p>
            <a:pPr marL="457200" lvl="0" indent="-311150" algn="l" rtl="0">
              <a:spcBef>
                <a:spcPts val="0"/>
              </a:spcBef>
              <a:spcAft>
                <a:spcPts val="0"/>
              </a:spcAft>
              <a:buSzPts val="1300"/>
              <a:buChar char="●"/>
            </a:pPr>
            <a:endParaRPr lang="en-US" dirty="0"/>
          </a:p>
          <a:p>
            <a:pPr marL="146050" lvl="0" indent="0" algn="l" rtl="0">
              <a:spcBef>
                <a:spcPts val="0"/>
              </a:spcBef>
              <a:spcAft>
                <a:spcPts val="0"/>
              </a:spcAft>
              <a:buSzPts val="1300"/>
              <a:buNone/>
            </a:pPr>
            <a:endParaRPr dirty="0"/>
          </a:p>
          <a:p>
            <a:pPr marL="457200" lvl="0" indent="-311150" algn="l" rtl="0">
              <a:spcBef>
                <a:spcPts val="0"/>
              </a:spcBef>
              <a:spcAft>
                <a:spcPts val="0"/>
              </a:spcAft>
              <a:buSzPts val="1300"/>
              <a:buChar char="●"/>
            </a:pPr>
            <a:r>
              <a:rPr lang="en-US" dirty="0"/>
              <a:t>Primary Key, Auto Increment</a:t>
            </a:r>
          </a:p>
          <a:p>
            <a:pPr marL="457200" lvl="0" indent="-311150" algn="l" rtl="0">
              <a:spcBef>
                <a:spcPts val="0"/>
              </a:spcBef>
              <a:spcAft>
                <a:spcPts val="0"/>
              </a:spcAft>
              <a:buSzPts val="1300"/>
              <a:buChar char="●"/>
            </a:pPr>
            <a:r>
              <a:rPr lang="en-US" dirty="0"/>
              <a:t>Table Relation</a:t>
            </a:r>
          </a:p>
          <a:p>
            <a:pPr marL="457200" lvl="0" indent="-311150" algn="l" rtl="0">
              <a:spcBef>
                <a:spcPts val="0"/>
              </a:spcBef>
              <a:spcAft>
                <a:spcPts val="0"/>
              </a:spcAft>
              <a:buSzPts val="1300"/>
              <a:buChar char="●"/>
            </a:pPr>
            <a:r>
              <a:rPr lang="en-US" dirty="0"/>
              <a:t>Join</a:t>
            </a:r>
          </a:p>
          <a:p>
            <a:pPr marL="457200" lvl="0" indent="-311150" algn="l" rtl="0">
              <a:spcBef>
                <a:spcPts val="0"/>
              </a:spcBef>
              <a:spcAft>
                <a:spcPts val="0"/>
              </a:spcAft>
              <a:buSzPts val="1300"/>
              <a:buChar char="●"/>
            </a:pPr>
            <a:r>
              <a:rPr lang="en-US" dirty="0"/>
              <a:t>Subqueries</a:t>
            </a:r>
          </a:p>
          <a:p>
            <a:pPr marL="457200" lvl="0" indent="-311150" algn="l" rtl="0">
              <a:spcBef>
                <a:spcPts val="0"/>
              </a:spcBef>
              <a:spcAft>
                <a:spcPts val="0"/>
              </a:spcAft>
              <a:buSzPts val="1300"/>
              <a:buChar char="●"/>
            </a:pPr>
            <a:r>
              <a:rPr lang="en-US" dirty="0"/>
              <a:t>Set Operator</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9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Where Clause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Where Clause</a:t>
            </a:r>
            <a:endParaRPr/>
          </a:p>
        </p:txBody>
      </p:sp>
      <p:sp>
        <p:nvSpPr>
          <p:cNvPr id="543" name="Google Shape;543;p9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mengambil data menggunakan perintah SQL SELECT, kadang kita ingin melakukan pencarian data</a:t>
            </a:r>
            <a:endParaRPr/>
          </a:p>
          <a:p>
            <a:pPr marL="457200" lvl="0" indent="-311150" algn="l" rtl="0">
              <a:spcBef>
                <a:spcPts val="0"/>
              </a:spcBef>
              <a:spcAft>
                <a:spcPts val="0"/>
              </a:spcAft>
              <a:buSzPts val="1300"/>
              <a:buChar char="●"/>
            </a:pPr>
            <a:r>
              <a:rPr lang="id"/>
              <a:t>Misal, kita ingin mengambil data barang yang harganya 1jt, atau mengambil data barang yang quantity nya 0 (stok nya kosong)</a:t>
            </a:r>
            <a:endParaRPr/>
          </a:p>
          <a:p>
            <a:pPr marL="457200" lvl="0" indent="-311150" algn="l" rtl="0">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0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Alias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Alias</a:t>
            </a:r>
            <a:endParaRPr/>
          </a:p>
        </p:txBody>
      </p:sp>
      <p:sp>
        <p:nvSpPr>
          <p:cNvPr id="612" name="Google Shape;612;p10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MySQL memiliki fitur untuk melakukan alias untuk kolom dan tabel</a:t>
            </a:r>
            <a:endParaRPr/>
          </a:p>
          <a:p>
            <a:pPr marL="457200" lvl="0" indent="-311150" algn="l" rtl="0">
              <a:spcBef>
                <a:spcPts val="0"/>
              </a:spcBef>
              <a:spcAft>
                <a:spcPts val="0"/>
              </a:spcAft>
              <a:buSzPts val="1300"/>
              <a:buChar char="●"/>
            </a:pPr>
            <a:r>
              <a:rPr lang="id"/>
              <a:t>Alias berguna jika kita ingin mengubah nama kolom atau nama tabel ketika melakukan SELECT data</a:t>
            </a:r>
            <a:endParaRPr/>
          </a:p>
          <a:p>
            <a:pPr marL="457200" lvl="0" indent="-311150" algn="l" rtl="0">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0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Where Operator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Where Operator</a:t>
            </a:r>
            <a:endParaRPr/>
          </a:p>
        </p:txBody>
      </p:sp>
      <p:sp>
        <p:nvSpPr>
          <p:cNvPr id="635" name="Google Shape;635;p10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di materi where clause kita sudah menggunakan operator = (sama dengan)</a:t>
            </a:r>
            <a:endParaRPr/>
          </a:p>
          <a:p>
            <a:pPr marL="457200" lvl="0" indent="-311150" algn="l" rtl="0">
              <a:spcBef>
                <a:spcPts val="0"/>
              </a:spcBef>
              <a:spcAft>
                <a:spcPts val="0"/>
              </a:spcAft>
              <a:buSzPts val="1300"/>
              <a:buChar char="●"/>
            </a:pPr>
            <a:r>
              <a:rPr lang="id"/>
              <a:t>Sebenarnya sangat banyak sekali operator yang bisa kita gunakan ketika menggunakan where clause</a:t>
            </a:r>
            <a:endParaRPr/>
          </a:p>
          <a:p>
            <a:pPr marL="457200" lvl="0" indent="-311150" algn="l" rtl="0">
              <a:spcBef>
                <a:spcPts val="0"/>
              </a:spcBef>
              <a:spcAft>
                <a:spcPts val="0"/>
              </a:spcAft>
              <a:buSzPts val="1300"/>
              <a:buChar char="●"/>
            </a:pPr>
            <a:r>
              <a:rPr lang="id"/>
              <a:t>Sekarang kita akan bahas satu per 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7239000" cy="2773470"/>
        </p:xfrm>
        <a:graphic>
          <a:graphicData uri="http://schemas.openxmlformats.org/drawingml/2006/table">
            <a:tbl>
              <a:tblPr>
                <a:noFill/>
                <a:tableStyleId>{7E671603-0D13-4B9B-AF0B-B6426507274A}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Sama dengan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&lt;&gt; atau !=</a:t>
                      </a:r>
                      <a:endParaRPr/>
                    </a:p>
                  </a:txBody>
                  <a:tcPr marL="91425" marR="91425" marT="91425" marB="91425"/>
                </a:tc>
                <a:tc>
                  <a:txBody>
                    <a:bodyPr/>
                    <a:lstStyle/>
                    <a:p>
                      <a:pPr marL="0" lvl="0" indent="0" algn="l" rtl="0">
                        <a:spcBef>
                          <a:spcPts val="0"/>
                        </a:spcBef>
                        <a:spcAft>
                          <a:spcPts val="0"/>
                        </a:spcAft>
                        <a:buNone/>
                      </a:pPr>
                      <a:r>
                        <a:rPr lang="id"/>
                        <a:t>Tidak sama dengan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&lt;</a:t>
                      </a:r>
                      <a:endParaRPr/>
                    </a:p>
                  </a:txBody>
                  <a:tcPr marL="91425" marR="91425" marT="91425" marB="91425"/>
                </a:tc>
                <a:tc>
                  <a:txBody>
                    <a:bodyPr/>
                    <a:lstStyle/>
                    <a:p>
                      <a:pPr marL="0" lvl="0" indent="0" algn="l" rtl="0">
                        <a:spcBef>
                          <a:spcPts val="0"/>
                        </a:spcBef>
                        <a:spcAft>
                          <a:spcPts val="0"/>
                        </a:spcAft>
                        <a:buNone/>
                      </a:pPr>
                      <a:r>
                        <a:rPr lang="id"/>
                        <a:t>Kurang dari</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&lt;=</a:t>
                      </a:r>
                      <a:endParaRPr/>
                    </a:p>
                  </a:txBody>
                  <a:tcPr marL="91425" marR="91425" marT="91425" marB="91425"/>
                </a:tc>
                <a:tc>
                  <a:txBody>
                    <a:bodyPr/>
                    <a:lstStyle/>
                    <a:p>
                      <a:pPr marL="0" lvl="0" indent="0" algn="l" rtl="0">
                        <a:spcBef>
                          <a:spcPts val="0"/>
                        </a:spcBef>
                        <a:spcAft>
                          <a:spcPts val="0"/>
                        </a:spcAft>
                        <a:buNone/>
                      </a:pPr>
                      <a:r>
                        <a:rPr lang="id"/>
                        <a:t>Kurang dari atau sama dengan</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 atau sama dengan</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Insert 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AND dan OR Operator</a:t>
            </a:r>
            <a:endParaRPr/>
          </a:p>
        </p:txBody>
      </p:sp>
      <p:sp>
        <p:nvSpPr>
          <p:cNvPr id="653" name="Google Shape;653;p11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mencari data dengan beberapa gabungan kondisi, kita bisa menggunakan operator AND dan OR</a:t>
            </a:r>
            <a:endParaRPr/>
          </a:p>
          <a:p>
            <a:pPr marL="457200" lvl="0" indent="-311150" algn="l" rtl="0">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7239000" cy="1981050"/>
        </p:xfrm>
        <a:graphic>
          <a:graphicData uri="http://schemas.openxmlformats.org/drawingml/2006/table">
            <a:tbl>
              <a:tblPr>
                <a:noFill/>
                <a:tableStyleId>{7E671603-0D13-4B9B-AF0B-B6426507274A}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Hasil Operator 1</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 Operator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 Akhir</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Benar</a:t>
                      </a:r>
                      <a:endParaRPr/>
                    </a:p>
                  </a:txBody>
                  <a:tcPr marL="91425" marR="91425" marT="91425" marB="91425"/>
                </a:tc>
                <a:tc>
                  <a:txBody>
                    <a:bodyPr/>
                    <a:lstStyle/>
                    <a:p>
                      <a:pPr marL="0" lvl="0" indent="0" algn="l" rtl="0">
                        <a:spcBef>
                          <a:spcPts val="0"/>
                        </a:spcBef>
                        <a:spcAft>
                          <a:spcPts val="0"/>
                        </a:spcAft>
                        <a:buNone/>
                      </a:pPr>
                      <a:r>
                        <a:rPr lang="id"/>
                        <a:t>AND</a:t>
                      </a:r>
                      <a:endParaRPr/>
                    </a:p>
                  </a:txBody>
                  <a:tcPr marL="91425" marR="91425" marT="91425" marB="91425"/>
                </a:tc>
                <a:tc>
                  <a:txBody>
                    <a:bodyPr/>
                    <a:lstStyle/>
                    <a:p>
                      <a:pPr marL="0" lvl="0" indent="0" algn="l" rtl="0">
                        <a:spcBef>
                          <a:spcPts val="0"/>
                        </a:spcBef>
                        <a:spcAft>
                          <a:spcPts val="0"/>
                        </a:spcAft>
                        <a:buNone/>
                      </a:pPr>
                      <a:r>
                        <a:rPr lang="id"/>
                        <a:t>Benar</a:t>
                      </a:r>
                      <a:endParaRPr/>
                    </a:p>
                  </a:txBody>
                  <a:tcPr marL="91425" marR="91425" marT="91425" marB="91425"/>
                </a:tc>
                <a:tc>
                  <a:txBody>
                    <a:bodyPr/>
                    <a:lstStyle/>
                    <a:p>
                      <a:pPr marL="0" lvl="0" indent="0" algn="l" rtl="0">
                        <a:spcBef>
                          <a:spcPts val="0"/>
                        </a:spcBef>
                        <a:spcAft>
                          <a:spcPts val="0"/>
                        </a:spcAft>
                        <a:buNone/>
                      </a:pPr>
                      <a:r>
                        <a:rPr lang="id"/>
                        <a:t>Benar</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Salah</a:t>
                      </a:r>
                      <a:endParaRPr/>
                    </a:p>
                  </a:txBody>
                  <a:tcPr marL="91425" marR="91425" marT="91425" marB="91425"/>
                </a:tc>
                <a:tc>
                  <a:txBody>
                    <a:bodyPr/>
                    <a:lstStyle/>
                    <a:p>
                      <a:pPr marL="0" lvl="0" indent="0" algn="l" rtl="0">
                        <a:spcBef>
                          <a:spcPts val="0"/>
                        </a:spcBef>
                        <a:spcAft>
                          <a:spcPts val="0"/>
                        </a:spcAft>
                        <a:buNone/>
                      </a:pPr>
                      <a:r>
                        <a:rPr lang="id"/>
                        <a:t>AND</a:t>
                      </a:r>
                      <a:endParaRPr/>
                    </a:p>
                  </a:txBody>
                  <a:tcPr marL="91425" marR="91425" marT="91425" marB="91425"/>
                </a:tc>
                <a:tc>
                  <a:txBody>
                    <a:bodyPr/>
                    <a:lstStyle/>
                    <a:p>
                      <a:pPr marL="0" lvl="0" indent="0" algn="l" rtl="0">
                        <a:spcBef>
                          <a:spcPts val="0"/>
                        </a:spcBef>
                        <a:spcAft>
                          <a:spcPts val="0"/>
                        </a:spcAft>
                        <a:buNone/>
                      </a:pPr>
                      <a:r>
                        <a:rPr lang="id"/>
                        <a:t>Benar</a:t>
                      </a:r>
                      <a:endParaRPr/>
                    </a:p>
                  </a:txBody>
                  <a:tcPr marL="91425" marR="91425" marT="91425" marB="91425"/>
                </a:tc>
                <a:tc>
                  <a:txBody>
                    <a:bodyPr/>
                    <a:lstStyle/>
                    <a:p>
                      <a:pPr marL="0" lvl="0" indent="0" algn="l" rtl="0">
                        <a:spcBef>
                          <a:spcPts val="0"/>
                        </a:spcBef>
                        <a:spcAft>
                          <a:spcPts val="0"/>
                        </a:spcAft>
                        <a:buNone/>
                      </a:pPr>
                      <a:r>
                        <a:rPr lang="id"/>
                        <a:t>Salah</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Benar</a:t>
                      </a:r>
                      <a:endParaRPr/>
                    </a:p>
                  </a:txBody>
                  <a:tcPr marL="91425" marR="91425" marT="91425" marB="91425"/>
                </a:tc>
                <a:tc>
                  <a:txBody>
                    <a:bodyPr/>
                    <a:lstStyle/>
                    <a:p>
                      <a:pPr marL="0" lvl="0" indent="0" algn="l" rtl="0">
                        <a:spcBef>
                          <a:spcPts val="0"/>
                        </a:spcBef>
                        <a:spcAft>
                          <a:spcPts val="0"/>
                        </a:spcAft>
                        <a:buNone/>
                      </a:pPr>
                      <a:r>
                        <a:rPr lang="id"/>
                        <a:t>AND </a:t>
                      </a:r>
                      <a:endParaRPr/>
                    </a:p>
                  </a:txBody>
                  <a:tcPr marL="91425" marR="91425" marT="91425" marB="91425"/>
                </a:tc>
                <a:tc>
                  <a:txBody>
                    <a:bodyPr/>
                    <a:lstStyle/>
                    <a:p>
                      <a:pPr marL="0" lvl="0" indent="0" algn="l" rtl="0">
                        <a:spcBef>
                          <a:spcPts val="0"/>
                        </a:spcBef>
                        <a:spcAft>
                          <a:spcPts val="0"/>
                        </a:spcAft>
                        <a:buNone/>
                      </a:pPr>
                      <a:r>
                        <a:rPr lang="id"/>
                        <a:t>Salah</a:t>
                      </a:r>
                      <a:endParaRPr/>
                    </a:p>
                  </a:txBody>
                  <a:tcPr marL="91425" marR="91425" marT="91425" marB="91425"/>
                </a:tc>
                <a:tc>
                  <a:txBody>
                    <a:bodyPr/>
                    <a:lstStyle/>
                    <a:p>
                      <a:pPr marL="0" lvl="0" indent="0" algn="l" rtl="0">
                        <a:spcBef>
                          <a:spcPts val="0"/>
                        </a:spcBef>
                        <a:spcAft>
                          <a:spcPts val="0"/>
                        </a:spcAft>
                        <a:buNone/>
                      </a:pPr>
                      <a:r>
                        <a:rPr lang="id"/>
                        <a:t>Salah</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Salah </a:t>
                      </a:r>
                      <a:endParaRPr/>
                    </a:p>
                  </a:txBody>
                  <a:tcPr marL="91425" marR="91425" marT="91425" marB="91425"/>
                </a:tc>
                <a:tc>
                  <a:txBody>
                    <a:bodyPr/>
                    <a:lstStyle/>
                    <a:p>
                      <a:pPr marL="0" lvl="0" indent="0" algn="l" rtl="0">
                        <a:spcBef>
                          <a:spcPts val="0"/>
                        </a:spcBef>
                        <a:spcAft>
                          <a:spcPts val="0"/>
                        </a:spcAft>
                        <a:buNone/>
                      </a:pPr>
                      <a:r>
                        <a:rPr lang="id"/>
                        <a:t>AND </a:t>
                      </a:r>
                      <a:endParaRPr/>
                    </a:p>
                  </a:txBody>
                  <a:tcPr marL="91425" marR="91425" marT="91425" marB="91425"/>
                </a:tc>
                <a:tc>
                  <a:txBody>
                    <a:bodyPr/>
                    <a:lstStyle/>
                    <a:p>
                      <a:pPr marL="0" lvl="0" indent="0" algn="l" rtl="0">
                        <a:spcBef>
                          <a:spcPts val="0"/>
                        </a:spcBef>
                        <a:spcAft>
                          <a:spcPts val="0"/>
                        </a:spcAft>
                        <a:buNone/>
                      </a:pPr>
                      <a:r>
                        <a:rPr lang="id"/>
                        <a:t>Salah</a:t>
                      </a:r>
                      <a:endParaRPr/>
                    </a:p>
                  </a:txBody>
                  <a:tcPr marL="91425" marR="91425" marT="91425" marB="91425"/>
                </a:tc>
                <a:tc>
                  <a:txBody>
                    <a:bodyPr/>
                    <a:lstStyle/>
                    <a:p>
                      <a:pPr marL="0" lvl="0" indent="0" algn="l" rtl="0">
                        <a:spcBef>
                          <a:spcPts val="0"/>
                        </a:spcBef>
                        <a:spcAft>
                          <a:spcPts val="0"/>
                        </a:spcAft>
                        <a:buNone/>
                      </a:pPr>
                      <a:r>
                        <a:rPr lang="id"/>
                        <a:t>Salah</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7239000" cy="1981050"/>
        </p:xfrm>
        <a:graphic>
          <a:graphicData uri="http://schemas.openxmlformats.org/drawingml/2006/table">
            <a:tbl>
              <a:tblPr>
                <a:noFill/>
                <a:tableStyleId>{7E671603-0D13-4B9B-AF0B-B6426507274A}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Hasil Operator 1</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 Operator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 Akhir</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Benar</a:t>
                      </a:r>
                      <a:endParaRPr/>
                    </a:p>
                  </a:txBody>
                  <a:tcPr marL="91425" marR="91425" marT="91425" marB="91425"/>
                </a:tc>
                <a:tc>
                  <a:txBody>
                    <a:bodyPr/>
                    <a:lstStyle/>
                    <a:p>
                      <a:pPr marL="0" lvl="0" indent="0" algn="l" rtl="0">
                        <a:spcBef>
                          <a:spcPts val="0"/>
                        </a:spcBef>
                        <a:spcAft>
                          <a:spcPts val="0"/>
                        </a:spcAft>
                        <a:buNone/>
                      </a:pPr>
                      <a:r>
                        <a:rPr lang="id"/>
                        <a:t>OR</a:t>
                      </a:r>
                      <a:endParaRPr/>
                    </a:p>
                  </a:txBody>
                  <a:tcPr marL="91425" marR="91425" marT="91425" marB="91425"/>
                </a:tc>
                <a:tc>
                  <a:txBody>
                    <a:bodyPr/>
                    <a:lstStyle/>
                    <a:p>
                      <a:pPr marL="0" lvl="0" indent="0" algn="l" rtl="0">
                        <a:spcBef>
                          <a:spcPts val="0"/>
                        </a:spcBef>
                        <a:spcAft>
                          <a:spcPts val="0"/>
                        </a:spcAft>
                        <a:buNone/>
                      </a:pPr>
                      <a:r>
                        <a:rPr lang="id"/>
                        <a:t>Benar</a:t>
                      </a:r>
                      <a:endParaRPr/>
                    </a:p>
                  </a:txBody>
                  <a:tcPr marL="91425" marR="91425" marT="91425" marB="91425"/>
                </a:tc>
                <a:tc>
                  <a:txBody>
                    <a:bodyPr/>
                    <a:lstStyle/>
                    <a:p>
                      <a:pPr marL="0" lvl="0" indent="0" algn="l" rtl="0">
                        <a:spcBef>
                          <a:spcPts val="0"/>
                        </a:spcBef>
                        <a:spcAft>
                          <a:spcPts val="0"/>
                        </a:spcAft>
                        <a:buNone/>
                      </a:pPr>
                      <a:r>
                        <a:rPr lang="id"/>
                        <a:t>Benar</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Salah</a:t>
                      </a:r>
                      <a:endParaRPr/>
                    </a:p>
                  </a:txBody>
                  <a:tcPr marL="91425" marR="91425" marT="91425" marB="91425"/>
                </a:tc>
                <a:tc>
                  <a:txBody>
                    <a:bodyPr/>
                    <a:lstStyle/>
                    <a:p>
                      <a:pPr marL="0" lvl="0" indent="0" algn="l" rtl="0">
                        <a:spcBef>
                          <a:spcPts val="0"/>
                        </a:spcBef>
                        <a:spcAft>
                          <a:spcPts val="0"/>
                        </a:spcAft>
                        <a:buNone/>
                      </a:pPr>
                      <a:r>
                        <a:rPr lang="id"/>
                        <a:t>OR</a:t>
                      </a:r>
                      <a:endParaRPr/>
                    </a:p>
                  </a:txBody>
                  <a:tcPr marL="91425" marR="91425" marT="91425" marB="91425"/>
                </a:tc>
                <a:tc>
                  <a:txBody>
                    <a:bodyPr/>
                    <a:lstStyle/>
                    <a:p>
                      <a:pPr marL="0" lvl="0" indent="0" algn="l" rtl="0">
                        <a:spcBef>
                          <a:spcPts val="0"/>
                        </a:spcBef>
                        <a:spcAft>
                          <a:spcPts val="0"/>
                        </a:spcAft>
                        <a:buNone/>
                      </a:pPr>
                      <a:r>
                        <a:rPr lang="id"/>
                        <a:t>Benar</a:t>
                      </a:r>
                      <a:endParaRPr/>
                    </a:p>
                  </a:txBody>
                  <a:tcPr marL="91425" marR="91425" marT="91425" marB="91425"/>
                </a:tc>
                <a:tc>
                  <a:txBody>
                    <a:bodyPr/>
                    <a:lstStyle/>
                    <a:p>
                      <a:pPr marL="0" lvl="0" indent="0" algn="l" rtl="0">
                        <a:spcBef>
                          <a:spcPts val="0"/>
                        </a:spcBef>
                        <a:spcAft>
                          <a:spcPts val="0"/>
                        </a:spcAft>
                        <a:buNone/>
                      </a:pPr>
                      <a:r>
                        <a:rPr lang="id"/>
                        <a:t>Benar</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Benar</a:t>
                      </a:r>
                      <a:endParaRPr/>
                    </a:p>
                  </a:txBody>
                  <a:tcPr marL="91425" marR="91425" marT="91425" marB="91425"/>
                </a:tc>
                <a:tc>
                  <a:txBody>
                    <a:bodyPr/>
                    <a:lstStyle/>
                    <a:p>
                      <a:pPr marL="0" lvl="0" indent="0" algn="l" rtl="0">
                        <a:spcBef>
                          <a:spcPts val="0"/>
                        </a:spcBef>
                        <a:spcAft>
                          <a:spcPts val="0"/>
                        </a:spcAft>
                        <a:buNone/>
                      </a:pPr>
                      <a:r>
                        <a:rPr lang="id"/>
                        <a:t>OR</a:t>
                      </a:r>
                      <a:endParaRPr/>
                    </a:p>
                  </a:txBody>
                  <a:tcPr marL="91425" marR="91425" marT="91425" marB="91425"/>
                </a:tc>
                <a:tc>
                  <a:txBody>
                    <a:bodyPr/>
                    <a:lstStyle/>
                    <a:p>
                      <a:pPr marL="0" lvl="0" indent="0" algn="l" rtl="0">
                        <a:spcBef>
                          <a:spcPts val="0"/>
                        </a:spcBef>
                        <a:spcAft>
                          <a:spcPts val="0"/>
                        </a:spcAft>
                        <a:buNone/>
                      </a:pPr>
                      <a:r>
                        <a:rPr lang="id"/>
                        <a:t>Salah</a:t>
                      </a:r>
                      <a:endParaRPr/>
                    </a:p>
                  </a:txBody>
                  <a:tcPr marL="91425" marR="91425" marT="91425" marB="91425"/>
                </a:tc>
                <a:tc>
                  <a:txBody>
                    <a:bodyPr/>
                    <a:lstStyle/>
                    <a:p>
                      <a:pPr marL="0" lvl="0" indent="0" algn="l" rtl="0">
                        <a:spcBef>
                          <a:spcPts val="0"/>
                        </a:spcBef>
                        <a:spcAft>
                          <a:spcPts val="0"/>
                        </a:spcAft>
                        <a:buNone/>
                      </a:pPr>
                      <a:r>
                        <a:rPr lang="id"/>
                        <a:t>Benar</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Salah </a:t>
                      </a:r>
                      <a:endParaRPr/>
                    </a:p>
                  </a:txBody>
                  <a:tcPr marL="91425" marR="91425" marT="91425" marB="91425"/>
                </a:tc>
                <a:tc>
                  <a:txBody>
                    <a:bodyPr/>
                    <a:lstStyle/>
                    <a:p>
                      <a:pPr marL="0" lvl="0" indent="0" algn="l" rtl="0">
                        <a:spcBef>
                          <a:spcPts val="0"/>
                        </a:spcBef>
                        <a:spcAft>
                          <a:spcPts val="0"/>
                        </a:spcAft>
                        <a:buNone/>
                      </a:pPr>
                      <a:r>
                        <a:rPr lang="id"/>
                        <a:t>OR</a:t>
                      </a:r>
                      <a:endParaRPr/>
                    </a:p>
                  </a:txBody>
                  <a:tcPr marL="91425" marR="91425" marT="91425" marB="91425"/>
                </a:tc>
                <a:tc>
                  <a:txBody>
                    <a:bodyPr/>
                    <a:lstStyle/>
                    <a:p>
                      <a:pPr marL="0" lvl="0" indent="0" algn="l" rtl="0">
                        <a:spcBef>
                          <a:spcPts val="0"/>
                        </a:spcBef>
                        <a:spcAft>
                          <a:spcPts val="0"/>
                        </a:spcAft>
                        <a:buNone/>
                      </a:pPr>
                      <a:r>
                        <a:rPr lang="id"/>
                        <a:t>Salah</a:t>
                      </a:r>
                      <a:endParaRPr/>
                    </a:p>
                  </a:txBody>
                  <a:tcPr marL="91425" marR="91425" marT="91425" marB="91425"/>
                </a:tc>
                <a:tc>
                  <a:txBody>
                    <a:bodyPr/>
                    <a:lstStyle/>
                    <a:p>
                      <a:pPr marL="0" lvl="0" indent="0" algn="l" rtl="0">
                        <a:spcBef>
                          <a:spcPts val="0"/>
                        </a:spcBef>
                        <a:spcAft>
                          <a:spcPts val="0"/>
                        </a:spcAft>
                        <a:buNone/>
                      </a:pPr>
                      <a:r>
                        <a:rPr lang="id"/>
                        <a:t>Salah</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LIKE Operator</a:t>
            </a:r>
            <a:endParaRPr/>
          </a:p>
        </p:txBody>
      </p:sp>
      <p:sp>
        <p:nvSpPr>
          <p:cNvPr id="689" name="Google Shape;689;p1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LIKE operator adalah operator yang bisa kita gunakan untuk mencari sebagian data dalam String</a:t>
            </a:r>
            <a:endParaRPr/>
          </a:p>
          <a:p>
            <a:pPr marL="457200" lvl="0" indent="-311150" algn="l" rtl="0">
              <a:spcBef>
                <a:spcPts val="0"/>
              </a:spcBef>
              <a:spcAft>
                <a:spcPts val="0"/>
              </a:spcAft>
              <a:buSzPts val="1300"/>
              <a:buChar char="●"/>
            </a:pPr>
            <a:r>
              <a:rPr lang="id"/>
              <a:t>Ini cocok sekali ketika kita hanya ingin mencari sebagian kata dalam String</a:t>
            </a:r>
            <a:endParaRPr/>
          </a:p>
          <a:p>
            <a:pPr marL="457200" lvl="0" indent="-311150" algn="l" rtl="0">
              <a:spcBef>
                <a:spcPts val="0"/>
              </a:spcBef>
              <a:spcAft>
                <a:spcPts val="0"/>
              </a:spcAft>
              <a:buSzPts val="1300"/>
              <a:buChar char="●"/>
            </a:pPr>
            <a:r>
              <a:rPr lang="id"/>
              <a:t>Namun perlu diingat, operasi LIKE itu sangat lambat, oleh karena itu, tidak disarankan jika datanya sudah terlalu besar di tabel</a:t>
            </a:r>
            <a:endParaRPr/>
          </a:p>
          <a:p>
            <a:pPr marL="457200" lvl="0" indent="-311150" algn="l" rtl="0">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7239000" cy="1981050"/>
        </p:xfrm>
        <a:graphic>
          <a:graphicData uri="http://schemas.openxmlformats.org/drawingml/2006/table">
            <a:tbl>
              <a:tblPr>
                <a:noFill/>
                <a:tableStyleId>{7E671603-0D13-4B9B-AF0B-B6426507274A}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LIKE 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LIKE ‘b%’</a:t>
                      </a:r>
                      <a:endParaRPr/>
                    </a:p>
                  </a:txBody>
                  <a:tcPr marL="91425" marR="91425" marT="91425" marB="91425"/>
                </a:tc>
                <a:tc>
                  <a:txBody>
                    <a:bodyPr/>
                    <a:lstStyle/>
                    <a:p>
                      <a:pPr marL="0" lvl="0" indent="0" algn="l" rtl="0">
                        <a:spcBef>
                          <a:spcPts val="0"/>
                        </a:spcBef>
                        <a:spcAft>
                          <a:spcPts val="0"/>
                        </a:spcAft>
                        <a:buNone/>
                      </a:pPr>
                      <a:r>
                        <a:rPr lang="id"/>
                        <a:t>String dengan awalan b</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LIKE ‘%a’</a:t>
                      </a:r>
                      <a:endParaRPr/>
                    </a:p>
                  </a:txBody>
                  <a:tcPr marL="91425" marR="91425" marT="91425" marB="91425"/>
                </a:tc>
                <a:tc>
                  <a:txBody>
                    <a:bodyPr/>
                    <a:lstStyle/>
                    <a:p>
                      <a:pPr marL="0" lvl="0" indent="0" algn="l" rtl="0">
                        <a:spcBef>
                          <a:spcPts val="0"/>
                        </a:spcBef>
                        <a:spcAft>
                          <a:spcPts val="0"/>
                        </a:spcAft>
                        <a:buNone/>
                      </a:pPr>
                      <a:r>
                        <a:rPr lang="id"/>
                        <a:t>String dengan akhiran b</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LIKE ‘%eko%’</a:t>
                      </a:r>
                      <a:endParaRPr/>
                    </a:p>
                  </a:txBody>
                  <a:tcPr marL="91425" marR="91425" marT="91425" marB="91425"/>
                </a:tc>
                <a:tc>
                  <a:txBody>
                    <a:bodyPr/>
                    <a:lstStyle/>
                    <a:p>
                      <a:pPr marL="0" lvl="0" indent="0" algn="l" rtl="0">
                        <a:spcBef>
                          <a:spcPts val="0"/>
                        </a:spcBef>
                        <a:spcAft>
                          <a:spcPts val="0"/>
                        </a:spcAft>
                        <a:buNone/>
                      </a:pPr>
                      <a:r>
                        <a:rPr lang="id"/>
                        <a:t>String berisi eko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NOT LIKE</a:t>
                      </a:r>
                      <a:endParaRPr/>
                    </a:p>
                  </a:txBody>
                  <a:tcPr marL="91425" marR="91425" marT="91425" marB="91425"/>
                </a:tc>
                <a:tc>
                  <a:txBody>
                    <a:bodyPr/>
                    <a:lstStyle/>
                    <a:p>
                      <a:pPr marL="0" lvl="0" indent="0" algn="l" rtl="0">
                        <a:spcBef>
                          <a:spcPts val="0"/>
                        </a:spcBef>
                        <a:spcAft>
                          <a:spcPts val="0"/>
                        </a:spcAft>
                        <a:buNone/>
                      </a:pPr>
                      <a:r>
                        <a:rPr lang="id"/>
                        <a:t>Tidak LIKE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Insert Data</a:t>
            </a:r>
            <a:endParaRPr/>
          </a:p>
        </p:txBody>
      </p:sp>
      <p:sp>
        <p:nvSpPr>
          <p:cNvPr id="468" name="Google Shape;468;p7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 kita meng memasukkan data kedalam tabel, tabel harus dibuat terlebih dahulu</a:t>
            </a:r>
            <a:endParaRPr/>
          </a:p>
          <a:p>
            <a:pPr marL="457200" lvl="0" indent="-311150" algn="l" rtl="0">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marL="457200" lvl="0" indent="-311150" algn="l" rtl="0">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 Operator</a:t>
            </a:r>
            <a:endParaRPr/>
          </a:p>
        </p:txBody>
      </p:sp>
      <p:sp>
        <p:nvSpPr>
          <p:cNvPr id="707" name="Google Shape;707;p1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mencari data yang berisi NULL, kita tidak bisa menggunakan operator perbandingan = NULL.</a:t>
            </a:r>
            <a:endParaRPr/>
          </a:p>
          <a:p>
            <a:pPr marL="457200" lvl="0" indent="-311150" algn="l" rtl="0">
              <a:spcBef>
                <a:spcPts val="0"/>
              </a:spcBef>
              <a:spcAft>
                <a:spcPts val="0"/>
              </a:spcAft>
              <a:buSzPts val="1300"/>
              <a:buChar char="●"/>
            </a:pPr>
            <a:r>
              <a:rPr lang="id"/>
              <a:t>Ada operator khusus untuk mencari data NULL, yaitu menggunakan NULL operator</a:t>
            </a:r>
            <a:endParaRPr/>
          </a:p>
          <a:p>
            <a:pPr marL="457200" lvl="0" indent="-311150" algn="l" rtl="0">
              <a:spcBef>
                <a:spcPts val="0"/>
              </a:spcBef>
              <a:spcAft>
                <a:spcPts val="0"/>
              </a:spcAft>
              <a:buSzPts val="1300"/>
              <a:buChar char="●"/>
            </a:pPr>
            <a:r>
              <a:rPr lang="id"/>
              <a:t>IS NULL, artinya mencari yang NULL</a:t>
            </a:r>
            <a:endParaRPr/>
          </a:p>
          <a:p>
            <a:pPr marL="457200" lvl="0" indent="-311150" algn="l" rtl="0">
              <a:spcBef>
                <a:spcPts val="0"/>
              </a:spcBef>
              <a:spcAft>
                <a:spcPts val="0"/>
              </a:spcAft>
              <a:buSzPts val="1300"/>
              <a:buChar char="●"/>
            </a:pPr>
            <a:r>
              <a:rPr lang="id"/>
              <a:t>IS NOT NULL, artinya mencari yang tidak NULL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BETWEEN Operator</a:t>
            </a:r>
            <a:endParaRPr/>
          </a:p>
        </p:txBody>
      </p:sp>
      <p:sp>
        <p:nvSpPr>
          <p:cNvPr id="719" name="Google Shape;719;p1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mencari data yang &gt;= dan &lt;= secara sekaligus</a:t>
            </a:r>
            <a:endParaRPr/>
          </a:p>
          <a:p>
            <a:pPr marL="457200" lvl="0" indent="-311150" algn="l" rtl="0">
              <a:spcBef>
                <a:spcPts val="0"/>
              </a:spcBef>
              <a:spcAft>
                <a:spcPts val="0"/>
              </a:spcAft>
              <a:buSzPts val="1300"/>
              <a:buChar char="●"/>
            </a:pPr>
            <a:r>
              <a:rPr lang="id"/>
              <a:t>Misal kita ingin mencari products yang harganya antara 10000 sampai 20000</a:t>
            </a:r>
            <a:endParaRPr/>
          </a:p>
          <a:p>
            <a:pPr marL="457200" lvl="0" indent="-311150" algn="l" rtl="0">
              <a:spcBef>
                <a:spcPts val="0"/>
              </a:spcBef>
              <a:spcAft>
                <a:spcPts val="0"/>
              </a:spcAft>
              <a:buSzPts val="1300"/>
              <a:buChar char="●"/>
            </a:pPr>
            <a:r>
              <a:rPr lang="id"/>
              <a:t>Untuk melakukan ini, kita bisa menggunakan WHERE price &gt;= 10000 AND price &lt;= 20000</a:t>
            </a:r>
            <a:endParaRPr/>
          </a:p>
          <a:p>
            <a:pPr marL="457200" lvl="0" indent="-311150" algn="l" rtl="0">
              <a:spcBef>
                <a:spcPts val="0"/>
              </a:spcBef>
              <a:spcAft>
                <a:spcPts val="0"/>
              </a:spcAft>
              <a:buSzPts val="1300"/>
              <a:buChar char="●"/>
            </a:pPr>
            <a:r>
              <a:rPr lang="id"/>
              <a:t>Namun ada operator BETWEEN yang bisa kita gunakan agar lebih sederhana</a:t>
            </a:r>
            <a:endParaRPr/>
          </a:p>
          <a:p>
            <a:pPr marL="457200" lvl="0" indent="-311150" algn="l" rtl="0">
              <a:spcBef>
                <a:spcPts val="0"/>
              </a:spcBef>
              <a:spcAft>
                <a:spcPts val="0"/>
              </a:spcAft>
              <a:buSzPts val="1300"/>
              <a:buChar char="●"/>
            </a:pPr>
            <a:r>
              <a:rPr lang="id"/>
              <a:t>Untuk kebalikannya, kita bisa gunakan NOT BETWEEN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 Operator</a:t>
            </a:r>
            <a:endParaRPr/>
          </a:p>
        </p:txBody>
      </p:sp>
      <p:sp>
        <p:nvSpPr>
          <p:cNvPr id="731" name="Google Shape;731;p1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Operator IN adalah operator untuk melakukan pencarian sebuah kolom dengan beberapa nilai.</a:t>
            </a:r>
            <a:endParaRPr/>
          </a:p>
          <a:p>
            <a:pPr marL="457200" lvl="0" indent="-311150" algn="l" rtl="0">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Order By Clause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Order By Clause</a:t>
            </a:r>
            <a:endParaRPr/>
          </a:p>
        </p:txBody>
      </p:sp>
      <p:sp>
        <p:nvSpPr>
          <p:cNvPr id="748" name="Google Shape;748;p1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mengurutkan data ketika kita menggunakan perintah SQL SELECT, kita bisa menambahkan ORDER BY clause</a:t>
            </a:r>
            <a:endParaRPr/>
          </a:p>
          <a:p>
            <a:pPr marL="457200" lvl="0" indent="-311150" algn="l" rtl="0">
              <a:spcBef>
                <a:spcPts val="0"/>
              </a:spcBef>
              <a:spcAft>
                <a:spcPts val="0"/>
              </a:spcAft>
              <a:buSzPts val="1300"/>
              <a:buChar char="●"/>
            </a:pPr>
            <a:r>
              <a:rPr lang="id"/>
              <a:t>ORDER BY clause digunakan untuk mengurutkan data berdasarkan kolom yang dipilih, dan jenis urutan (ASC atau DESC)</a:t>
            </a:r>
            <a:endParaRPr/>
          </a:p>
          <a:p>
            <a:pPr marL="457200" lvl="0" indent="-311150" algn="l" rtl="0">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3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Select Distinct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Select Distinct Data</a:t>
            </a:r>
            <a:endParaRPr/>
          </a:p>
        </p:txBody>
      </p:sp>
      <p:sp>
        <p:nvSpPr>
          <p:cNvPr id="788" name="Google Shape;788;p1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melakukan query dengan SELECT, kadang kita mendapatkan data yang duplikat</a:t>
            </a:r>
            <a:endParaRPr/>
          </a:p>
          <a:p>
            <a:pPr marL="457200" lvl="0" indent="-311150" algn="l" rtl="0">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marL="457200" lvl="0" indent="-311150" algn="l" rtl="0">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Primary Key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Primary Key</a:t>
            </a:r>
            <a:endParaRPr/>
          </a:p>
        </p:txBody>
      </p:sp>
      <p:sp>
        <p:nvSpPr>
          <p:cNvPr id="514" name="Google Shape;514;p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tabel, idealnya tiap tabel memiliki Primary Key</a:t>
            </a:r>
            <a:endParaRPr/>
          </a:p>
          <a:p>
            <a:pPr marL="457200" lvl="0" indent="-311150" algn="l" rtl="0">
              <a:spcBef>
                <a:spcPts val="0"/>
              </a:spcBef>
              <a:spcAft>
                <a:spcPts val="0"/>
              </a:spcAft>
              <a:buSzPts val="1300"/>
              <a:buChar char="●"/>
            </a:pPr>
            <a:r>
              <a:rPr lang="id"/>
              <a:t>Primary key adalah sebuah kolom yang kita tunjuk sebagai id dari tabel tersebut</a:t>
            </a:r>
            <a:endParaRPr/>
          </a:p>
          <a:p>
            <a:pPr marL="457200" lvl="0" indent="-311150" algn="l" rtl="0">
              <a:spcBef>
                <a:spcPts val="0"/>
              </a:spcBef>
              <a:spcAft>
                <a:spcPts val="0"/>
              </a:spcAft>
              <a:buSzPts val="1300"/>
              <a:buChar char="●"/>
            </a:pPr>
            <a:r>
              <a:rPr lang="id"/>
              <a:t>Primary key adalah identitas untuk tiap baris data di dalam tabel</a:t>
            </a:r>
            <a:endParaRPr/>
          </a:p>
          <a:p>
            <a:pPr marL="457200" lvl="0" indent="-311150" algn="l" rtl="0">
              <a:spcBef>
                <a:spcPts val="0"/>
              </a:spcBef>
              <a:spcAft>
                <a:spcPts val="0"/>
              </a:spcAft>
              <a:buSzPts val="1300"/>
              <a:buChar char="●"/>
            </a:pPr>
            <a:r>
              <a:rPr lang="id"/>
              <a:t>Primary key harus unik, tidak boleh ada data dengan primary key yang sama</a:t>
            </a:r>
            <a:endParaRPr/>
          </a:p>
          <a:p>
            <a:pPr marL="457200" lvl="0" indent="-311150" algn="l" rtl="0">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Primary Key di Multiple Column</a:t>
            </a:r>
            <a:endParaRPr/>
          </a:p>
        </p:txBody>
      </p:sp>
      <p:sp>
        <p:nvSpPr>
          <p:cNvPr id="520" name="Google Shape;520;p8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Kita bisa membuat primary key dengan kombinasi beberapa kolom</a:t>
            </a:r>
            <a:endParaRPr dirty="0"/>
          </a:p>
          <a:p>
            <a:pPr marL="457200" lvl="0" indent="-311150" algn="l" rtl="0">
              <a:spcBef>
                <a:spcPts val="0"/>
              </a:spcBef>
              <a:spcAft>
                <a:spcPts val="0"/>
              </a:spcAft>
              <a:buSzPts val="1300"/>
              <a:buChar char="●"/>
            </a:pPr>
            <a:r>
              <a:rPr lang="id" dirty="0"/>
              <a:t>Namun disarankan untuk tetap menggunakan satu kolom ketika membuat primary key</a:t>
            </a:r>
            <a:endParaRPr dirty="0"/>
          </a:p>
          <a:p>
            <a:pPr marL="457200" lvl="0" indent="-311150" algn="l" rtl="0">
              <a:spcBef>
                <a:spcPts val="0"/>
              </a:spcBef>
              <a:spcAft>
                <a:spcPts val="0"/>
              </a:spcAft>
              <a:buSzPts val="1300"/>
              <a:buChar char="●"/>
            </a:pPr>
            <a:r>
              <a:rPr lang="id" dirty="0"/>
              <a:t>Kecuali ada kasus khusus, seperti membuat tabel yang berelasi MANY TO MANY</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Auto Increment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Auto Increment</a:t>
            </a:r>
            <a:endParaRPr/>
          </a:p>
        </p:txBody>
      </p:sp>
      <p:sp>
        <p:nvSpPr>
          <p:cNvPr id="840" name="Google Shape;840;p1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butuh angka yang berurut untuk membuat primary key, misal 1, 2, 3, dan seterusnya.</a:t>
            </a:r>
            <a:endParaRPr/>
          </a:p>
          <a:p>
            <a:pPr marL="457200" lvl="0" indent="-311150" algn="l" rtl="0">
              <a:spcBef>
                <a:spcPts val="0"/>
              </a:spcBef>
              <a:spcAft>
                <a:spcPts val="0"/>
              </a:spcAft>
              <a:buSzPts val="1300"/>
              <a:buChar char="●"/>
            </a:pPr>
            <a:r>
              <a:rPr lang="id"/>
              <a:t>Untuk melakukan hal ini secara manual bukanlah hal bijak, apalagi jika aplikasi yang kita buat diakses oleh banyak orang secara bersamaan</a:t>
            </a:r>
            <a:endParaRPr/>
          </a:p>
          <a:p>
            <a:pPr marL="457200" lvl="0" indent="-311150" algn="l" rtl="0">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marL="457200" lvl="0" indent="-311150" algn="l" rtl="0">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8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Table Relationship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Table Relationship</a:t>
            </a:r>
            <a:endParaRPr/>
          </a:p>
        </p:txBody>
      </p:sp>
      <p:sp>
        <p:nvSpPr>
          <p:cNvPr id="1119" name="Google Shape;1119;p19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Relational DBMS, salah satu fitur andalan nya adalah table relationship. Yaitu relasi antar tabel</a:t>
            </a:r>
            <a:endParaRPr/>
          </a:p>
          <a:p>
            <a:pPr marL="457200" lvl="0" indent="-311150" algn="l" rtl="0">
              <a:spcBef>
                <a:spcPts val="0"/>
              </a:spcBef>
              <a:spcAft>
                <a:spcPts val="0"/>
              </a:spcAft>
              <a:buSzPts val="1300"/>
              <a:buChar char="●"/>
            </a:pPr>
            <a:r>
              <a:rPr lang="id"/>
              <a:t>Kita bisa melakukan relasi dari satu tabel ke tabel lain.</a:t>
            </a:r>
            <a:endParaRPr/>
          </a:p>
          <a:p>
            <a:pPr marL="457200" lvl="0" indent="-311150" algn="l" rtl="0">
              <a:spcBef>
                <a:spcPts val="0"/>
              </a:spcBef>
              <a:spcAft>
                <a:spcPts val="0"/>
              </a:spcAft>
              <a:buSzPts val="1300"/>
              <a:buChar char="●"/>
            </a:pPr>
            <a:r>
              <a:rPr lang="id"/>
              <a:t>Dalam kehidupan nyata pun pasti kita akan sering membuat relasi antar tabel</a:t>
            </a:r>
            <a:endParaRPr/>
          </a:p>
          <a:p>
            <a:pPr marL="457200" lvl="0" indent="-311150" algn="l" rtl="0">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marL="457200" lvl="0" indent="-311150" algn="l" rtl="0">
              <a:spcBef>
                <a:spcPts val="0"/>
              </a:spcBef>
              <a:spcAft>
                <a:spcPts val="0"/>
              </a:spcAft>
              <a:buSzPts val="1300"/>
              <a:buChar char="●"/>
            </a:pPr>
            <a:r>
              <a:rPr lang="id"/>
              <a:t>Misal dalam aplikasi kampus, tabel mahasiswa akan berelasi dengan tabel mata kuliah, dan tabel dosen</a:t>
            </a:r>
            <a:endParaRPr/>
          </a:p>
          <a:p>
            <a:pPr marL="457200" lvl="0" indent="-311150" algn="l" rtl="0">
              <a:spcBef>
                <a:spcPts val="0"/>
              </a:spcBef>
              <a:spcAft>
                <a:spcPts val="0"/>
              </a:spcAft>
              <a:buSzPts val="1300"/>
              <a:buChar char="●"/>
            </a:pPr>
            <a:r>
              <a:rPr lang="id"/>
              <a:t>Dan lain-lain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Foreign Key</a:t>
            </a:r>
            <a:endParaRPr/>
          </a:p>
        </p:txBody>
      </p:sp>
      <p:sp>
        <p:nvSpPr>
          <p:cNvPr id="1125" name="Google Shape;1125;p19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membuat relasi tabel, biasanya kita akan membuat sebuah kolom sebagai referensi ke tabel lainnya</a:t>
            </a:r>
            <a:endParaRPr/>
          </a:p>
          <a:p>
            <a:pPr marL="457200" lvl="0" indent="-311150" algn="l" rtl="0">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marL="457200" lvl="0" indent="-311150" algn="l" rtl="0">
              <a:spcBef>
                <a:spcPts val="0"/>
              </a:spcBef>
              <a:spcAft>
                <a:spcPts val="0"/>
              </a:spcAft>
              <a:buSzPts val="1300"/>
              <a:buChar char="●"/>
            </a:pPr>
            <a:r>
              <a:rPr lang="id"/>
              <a:t>Kolom referensi ini di MySQL dinamakan Foreign Key</a:t>
            </a:r>
            <a:endParaRPr/>
          </a:p>
          <a:p>
            <a:pPr marL="457200" lvl="0" indent="-311150" algn="l" rtl="0">
              <a:spcBef>
                <a:spcPts val="0"/>
              </a:spcBef>
              <a:spcAft>
                <a:spcPts val="0"/>
              </a:spcAft>
              <a:buSzPts val="1300"/>
              <a:buChar char="●"/>
            </a:pPr>
            <a:r>
              <a:rPr lang="id"/>
              <a:t>Kita bisa menambah satu satu lebih foreign key ke dalam sebuah tabel</a:t>
            </a:r>
            <a:endParaRPr/>
          </a:p>
          <a:p>
            <a:pPr marL="457200" lvl="0" indent="-311150" algn="l" rtl="0">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Keuntungan Menggunakan Foreign Key</a:t>
            </a:r>
            <a:endParaRPr/>
          </a:p>
        </p:txBody>
      </p:sp>
      <p:sp>
        <p:nvSpPr>
          <p:cNvPr id="1143" name="Google Shape;1143;p1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Foreign key memastikan bahwa data yang kita masukkan ke kolom tersebut harus tersedia di tabel reference nya</a:t>
            </a:r>
            <a:endParaRPr/>
          </a:p>
          <a:p>
            <a:pPr marL="457200" lvl="0" indent="-311150" algn="l" rtl="0">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Ketika Menghapus Data Berelasi</a:t>
            </a:r>
            <a:endParaRPr/>
          </a:p>
        </p:txBody>
      </p:sp>
      <p:sp>
        <p:nvSpPr>
          <p:cNvPr id="1149" name="Google Shape;1149;p1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Seperti yang sebelumnya dibahas, ketika kita menghapus data yang berelasi, maka secara otomatis MySQL akan menolak operasi delete tersebut</a:t>
            </a:r>
            <a:endParaRPr/>
          </a:p>
          <a:p>
            <a:pPr marL="457200" lvl="0" indent="-311150" algn="l" rtl="0">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{7E671603-0D13-4B9B-AF0B-B6426507274A}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id"/>
                        <a:t>Behavior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ON DELETE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ON UPDATE</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RESTRICT</a:t>
                      </a:r>
                      <a:endParaRPr/>
                    </a:p>
                  </a:txBody>
                  <a:tcPr marL="91425" marR="91425" marT="91425" marB="91425"/>
                </a:tc>
                <a:tc>
                  <a:txBody>
                    <a:bodyPr/>
                    <a:lstStyle/>
                    <a:p>
                      <a:pPr marL="0" lvl="0" indent="0" algn="l" rtl="0">
                        <a:spcBef>
                          <a:spcPts val="0"/>
                        </a:spcBef>
                        <a:spcAft>
                          <a:spcPts val="0"/>
                        </a:spcAft>
                        <a:buNone/>
                      </a:pPr>
                      <a:r>
                        <a:rPr lang="id"/>
                        <a:t>Ditolak</a:t>
                      </a:r>
                      <a:endParaRPr/>
                    </a:p>
                  </a:txBody>
                  <a:tcPr marL="91425" marR="91425" marT="91425" marB="91425"/>
                </a:tc>
                <a:tc>
                  <a:txBody>
                    <a:bodyPr/>
                    <a:lstStyle/>
                    <a:p>
                      <a:pPr marL="0" lvl="0" indent="0" algn="l" rtl="0">
                        <a:spcBef>
                          <a:spcPts val="0"/>
                        </a:spcBef>
                        <a:spcAft>
                          <a:spcPts val="0"/>
                        </a:spcAft>
                        <a:buNone/>
                      </a:pPr>
                      <a:r>
                        <a:rPr lang="id"/>
                        <a:t>Ditolak</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CASCADE</a:t>
                      </a:r>
                      <a:endParaRPr/>
                    </a:p>
                  </a:txBody>
                  <a:tcPr marL="91425" marR="91425" marT="91425" marB="91425"/>
                </a:tc>
                <a:tc>
                  <a:txBody>
                    <a:bodyPr/>
                    <a:lstStyle/>
                    <a:p>
                      <a:pPr marL="0" lvl="0" indent="0" algn="l" rtl="0">
                        <a:spcBef>
                          <a:spcPts val="0"/>
                        </a:spcBef>
                        <a:spcAft>
                          <a:spcPts val="0"/>
                        </a:spcAft>
                        <a:buNone/>
                      </a:pPr>
                      <a:r>
                        <a:rPr lang="id"/>
                        <a:t>Data akan dihapus</a:t>
                      </a:r>
                      <a:endParaRPr/>
                    </a:p>
                  </a:txBody>
                  <a:tcPr marL="91425" marR="91425" marT="91425" marB="91425"/>
                </a:tc>
                <a:tc>
                  <a:txBody>
                    <a:bodyPr/>
                    <a:lstStyle/>
                    <a:p>
                      <a:pPr marL="0" lvl="0" indent="0" algn="l" rtl="0">
                        <a:spcBef>
                          <a:spcPts val="0"/>
                        </a:spcBef>
                        <a:spcAft>
                          <a:spcPts val="0"/>
                        </a:spcAft>
                        <a:buNone/>
                      </a:pPr>
                      <a:r>
                        <a:rPr lang="id"/>
                        <a:t>Data akan ikut diubah</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NO ACTION</a:t>
                      </a:r>
                      <a:endParaRPr/>
                    </a:p>
                  </a:txBody>
                  <a:tcPr marL="91425" marR="91425" marT="91425" marB="91425"/>
                </a:tc>
                <a:tc>
                  <a:txBody>
                    <a:bodyPr/>
                    <a:lstStyle/>
                    <a:p>
                      <a:pPr marL="0" lvl="0" indent="0" algn="l" rtl="0">
                        <a:spcBef>
                          <a:spcPts val="0"/>
                        </a:spcBef>
                        <a:spcAft>
                          <a:spcPts val="0"/>
                        </a:spcAft>
                        <a:buNone/>
                      </a:pPr>
                      <a:r>
                        <a:rPr lang="id"/>
                        <a:t>Data dibiarkan</a:t>
                      </a:r>
                      <a:endParaRPr/>
                    </a:p>
                  </a:txBody>
                  <a:tcPr marL="91425" marR="91425" marT="91425" marB="91425"/>
                </a:tc>
                <a:tc>
                  <a:txBody>
                    <a:bodyPr/>
                    <a:lstStyle/>
                    <a:p>
                      <a:pPr marL="0" lvl="0" indent="0" algn="l" rtl="0">
                        <a:spcBef>
                          <a:spcPts val="0"/>
                        </a:spcBef>
                        <a:spcAft>
                          <a:spcPts val="0"/>
                        </a:spcAft>
                        <a:buNone/>
                      </a:pPr>
                      <a:r>
                        <a:rPr lang="id"/>
                        <a:t>Data dibiarkan</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SET NULL</a:t>
                      </a:r>
                      <a:endParaRPr/>
                    </a:p>
                  </a:txBody>
                  <a:tcPr marL="91425" marR="91425" marT="91425" marB="91425"/>
                </a:tc>
                <a:tc>
                  <a:txBody>
                    <a:bodyPr/>
                    <a:lstStyle/>
                    <a:p>
                      <a:pPr marL="0" lvl="0" indent="0" algn="l" rtl="0">
                        <a:spcBef>
                          <a:spcPts val="0"/>
                        </a:spcBef>
                        <a:spcAft>
                          <a:spcPts val="0"/>
                        </a:spcAft>
                        <a:buNone/>
                      </a:pPr>
                      <a:r>
                        <a:rPr lang="id"/>
                        <a:t>Diubah jadi NULL</a:t>
                      </a:r>
                      <a:endParaRPr/>
                    </a:p>
                  </a:txBody>
                  <a:tcPr marL="91425" marR="91425" marT="91425" marB="91425"/>
                </a:tc>
                <a:tc>
                  <a:txBody>
                    <a:bodyPr/>
                    <a:lstStyle/>
                    <a:p>
                      <a:pPr marL="0" lvl="0" indent="0" algn="l" rtl="0">
                        <a:spcBef>
                          <a:spcPts val="0"/>
                        </a:spcBef>
                        <a:spcAft>
                          <a:spcPts val="0"/>
                        </a:spcAft>
                        <a:buNone/>
                      </a:pPr>
                      <a:r>
                        <a:rPr lang="id"/>
                        <a:t>Diubah jadi NULL</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9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Join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Join</a:t>
            </a:r>
            <a:endParaRPr/>
          </a:p>
        </p:txBody>
      </p:sp>
      <p:sp>
        <p:nvSpPr>
          <p:cNvPr id="1172" name="Google Shape;1172;p1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MySQL mendukung query SELECT langsung ke beberapa tabel secara sekaligus</a:t>
            </a:r>
            <a:endParaRPr/>
          </a:p>
          <a:p>
            <a:pPr marL="457200" lvl="0" indent="-311150" algn="l" rtl="0">
              <a:spcBef>
                <a:spcPts val="0"/>
              </a:spcBef>
              <a:spcAft>
                <a:spcPts val="0"/>
              </a:spcAft>
              <a:buSzPts val="1300"/>
              <a:buChar char="●"/>
            </a:pPr>
            <a:r>
              <a:rPr lang="id"/>
              <a:t>Namun untuk melakukan itu, kita perlu melakukan JOIN di SQL SELECT yang kita buat</a:t>
            </a:r>
            <a:endParaRPr/>
          </a:p>
          <a:p>
            <a:pPr marL="457200" lvl="0" indent="-311150" algn="l" rtl="0">
              <a:spcBef>
                <a:spcPts val="0"/>
              </a:spcBef>
              <a:spcAft>
                <a:spcPts val="0"/>
              </a:spcAft>
              <a:buSzPts val="1300"/>
              <a:buChar char="●"/>
            </a:pPr>
            <a:r>
              <a:rPr lang="id"/>
              <a:t>Untuk melakukan JOIN, kita perlu menentukan tabel mana yang merupakan referensi ke tabel lain</a:t>
            </a:r>
            <a:endParaRPr/>
          </a:p>
          <a:p>
            <a:pPr marL="457200" lvl="0" indent="-311150" algn="l" rtl="0">
              <a:spcBef>
                <a:spcPts val="0"/>
              </a:spcBef>
              <a:spcAft>
                <a:spcPts val="0"/>
              </a:spcAft>
              <a:buSzPts val="1300"/>
              <a:buChar char="●"/>
            </a:pPr>
            <a:r>
              <a:rPr lang="id"/>
              <a:t>Join cocok sekali dengan foreign key, walaupun di MySQL tidak ada aturan kalau JOIN harus ada foreign key</a:t>
            </a:r>
            <a:endParaRPr/>
          </a:p>
          <a:p>
            <a:pPr marL="457200" lvl="0" indent="-311150" algn="l" rtl="0">
              <a:spcBef>
                <a:spcPts val="0"/>
              </a:spcBef>
              <a:spcAft>
                <a:spcPts val="0"/>
              </a:spcAft>
              <a:buSzPts val="1300"/>
              <a:buChar char="●"/>
            </a:pPr>
            <a:r>
              <a:rPr lang="id"/>
              <a:t>Join di MySQL bisa dilakukan untuk lebih dari beberapa tabel</a:t>
            </a:r>
            <a:endParaRPr/>
          </a:p>
          <a:p>
            <a:pPr marL="457200" lvl="0" indent="-311150" algn="l" rtl="0">
              <a:spcBef>
                <a:spcPts val="0"/>
              </a:spcBef>
              <a:spcAft>
                <a:spcPts val="0"/>
              </a:spcAft>
              <a:buSzPts val="1300"/>
              <a:buChar char="●"/>
            </a:pPr>
            <a:r>
              <a:rPr lang="id"/>
              <a:t>Tapi ingat, semakin banyak JOIN, maka proses query akan semakin berat dan lambat, jadi harap bijak ketika melakukan JOIN</a:t>
            </a:r>
            <a:endParaRPr/>
          </a:p>
          <a:p>
            <a:pPr marL="457200" lvl="0" indent="-311150" algn="l" rtl="0">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2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2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2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20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One to One Relationship</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2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Jenis-Jenis Relasi Tabel</a:t>
            </a:r>
            <a:endParaRPr/>
          </a:p>
        </p:txBody>
      </p:sp>
      <p:sp>
        <p:nvSpPr>
          <p:cNvPr id="1201" name="Google Shape;1201;p20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Sekarang kita sudah tau untuk melakukan relasi antar tabel, kita bisa menggunakan FOREIGN KEY</a:t>
            </a:r>
            <a:endParaRPr/>
          </a:p>
          <a:p>
            <a:pPr marL="457200" lvl="0" indent="-311150" algn="l" rtl="0">
              <a:spcBef>
                <a:spcPts val="0"/>
              </a:spcBef>
              <a:spcAft>
                <a:spcPts val="0"/>
              </a:spcAft>
              <a:buSzPts val="1300"/>
              <a:buChar char="●"/>
            </a:pPr>
            <a:r>
              <a:rPr lang="id"/>
              <a:t>Dan untuk melakukan SELECT beberapa tabel, kita bisa menggunakan JOIN</a:t>
            </a:r>
            <a:endParaRPr/>
          </a:p>
          <a:p>
            <a:pPr marL="457200" lvl="0" indent="-311150" algn="l" rtl="0">
              <a:spcBef>
                <a:spcPts val="0"/>
              </a:spcBef>
              <a:spcAft>
                <a:spcPts val="0"/>
              </a:spcAft>
              <a:buSzPts val="1300"/>
              <a:buChar char="●"/>
            </a:pPr>
            <a:r>
              <a:rPr lang="id"/>
              <a:t>Dalam konsep relasi, ada banyak jenis-jenis relasi antar tabel</a:t>
            </a:r>
            <a:endParaRPr/>
          </a:p>
          <a:p>
            <a:pPr marL="457200" lvl="0" indent="-311150" algn="l" rtl="0">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2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One to One Relationship</a:t>
            </a:r>
            <a:endParaRPr/>
          </a:p>
        </p:txBody>
      </p:sp>
      <p:sp>
        <p:nvSpPr>
          <p:cNvPr id="1207" name="Google Shape;1207;p20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One to One relationship adalah relasi antar tabel yang paling sederhana</a:t>
            </a:r>
            <a:endParaRPr/>
          </a:p>
          <a:p>
            <a:pPr marL="457200" lvl="0" indent="-311150" algn="l" rtl="0">
              <a:spcBef>
                <a:spcPts val="0"/>
              </a:spcBef>
              <a:spcAft>
                <a:spcPts val="0"/>
              </a:spcAft>
              <a:buSzPts val="1300"/>
              <a:buChar char="●"/>
            </a:pPr>
            <a:r>
              <a:rPr lang="id"/>
              <a:t>Artinya tiap data di sebuah tabel hanya boleh berelasi ke maksimal 1 data di tabel lainnya</a:t>
            </a:r>
            <a:endParaRPr/>
          </a:p>
          <a:p>
            <a:pPr marL="457200" lvl="0" indent="-311150" algn="l" rtl="0">
              <a:spcBef>
                <a:spcPts val="0"/>
              </a:spcBef>
              <a:spcAft>
                <a:spcPts val="0"/>
              </a:spcAft>
              <a:buSzPts val="1300"/>
              <a:buChar char="●"/>
            </a:pPr>
            <a:r>
              <a:rPr lang="id"/>
              <a:t>Tidak boleh ada relasi lebih dari 1 data</a:t>
            </a:r>
            <a:endParaRPr/>
          </a:p>
          <a:p>
            <a:pPr marL="457200" lvl="0" indent="-311150" algn="l" rtl="0">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8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Select Data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2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One to One Relationship</a:t>
            </a:r>
            <a:endParaRPr/>
          </a:p>
        </p:txBody>
      </p:sp>
      <p:sp>
        <p:nvSpPr>
          <p:cNvPr id="1219" name="Google Shape;1219;p20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Cara membuat One to One relationship cukup mudah</a:t>
            </a:r>
            <a:endParaRPr/>
          </a:p>
          <a:p>
            <a:pPr marL="457200" lvl="0" indent="-311150" algn="l" rtl="0">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marL="457200" lvl="0" indent="-311150" algn="l" rtl="0">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2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20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One to Many Relationship</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2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One to Many Relationship</a:t>
            </a:r>
            <a:endParaRPr/>
          </a:p>
        </p:txBody>
      </p:sp>
      <p:sp>
        <p:nvSpPr>
          <p:cNvPr id="1236" name="Google Shape;1236;p21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One to many relationship adalah relasi antar tabel dimana satu data bisa digunakan lebih dari satu kali di tabel relasinya</a:t>
            </a:r>
            <a:endParaRPr/>
          </a:p>
          <a:p>
            <a:pPr marL="457200" lvl="0" indent="-311150" algn="l" rtl="0">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marL="457200" lvl="0" indent="-311150" algn="l" rtl="0">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marL="457200" lvl="0" indent="-311150" algn="l" rtl="0">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2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2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2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Many to Many Relationship</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2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Many to Many Relationship</a:t>
            </a:r>
            <a:endParaRPr/>
          </a:p>
        </p:txBody>
      </p:sp>
      <p:sp>
        <p:nvSpPr>
          <p:cNvPr id="1265" name="Google Shape;1265;p2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Many to Many adalah table relationship yang paling kompleks, dan kadang membingungkan untuk pemula</a:t>
            </a:r>
            <a:endParaRPr/>
          </a:p>
          <a:p>
            <a:pPr marL="457200" lvl="0" indent="-311150" algn="l" rtl="0">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marL="457200" lvl="0" indent="-311150" algn="l" rtl="0">
              <a:spcBef>
                <a:spcPts val="0"/>
              </a:spcBef>
              <a:spcAft>
                <a:spcPts val="0"/>
              </a:spcAft>
              <a:buSzPts val="1300"/>
              <a:buChar char="●"/>
            </a:pPr>
            <a:r>
              <a:rPr lang="id"/>
              <a:t>Ini memang sedikit membingungkan, bagaimana caranya bisa relasi kebanyakan secara bolak balik, sedangkan di table kita cuma punya 1 kolom?</a:t>
            </a:r>
            <a:endParaRPr/>
          </a:p>
          <a:p>
            <a:pPr marL="457200" lvl="0" indent="-311150" algn="l" rtl="0">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2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Select Data</a:t>
            </a:r>
            <a:endParaRPr/>
          </a:p>
        </p:txBody>
      </p:sp>
      <p:sp>
        <p:nvSpPr>
          <p:cNvPr id="497" name="Google Shape;497;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mengambil data di tabel, kita bisa menggunakan SQL dengan kata kunci SELECT</a:t>
            </a:r>
            <a:endParaRPr/>
          </a:p>
          <a:p>
            <a:pPr marL="457200" lvl="0" indent="-311150" algn="l" rtl="0">
              <a:spcBef>
                <a:spcPts val="0"/>
              </a:spcBef>
              <a:spcAft>
                <a:spcPts val="0"/>
              </a:spcAft>
              <a:buSzPts val="1300"/>
              <a:buChar char="●"/>
            </a:pPr>
            <a:r>
              <a:rPr lang="id"/>
              <a:t>SELECT bisa digunakan untuk mengambil semua kolom yang ada di tabel, atau sebagian kolom saja</a:t>
            </a:r>
            <a:endParaRPr/>
          </a:p>
          <a:p>
            <a:pPr marL="457200" lvl="0" indent="-311150" algn="l" rtl="0">
              <a:spcBef>
                <a:spcPts val="0"/>
              </a:spcBef>
              <a:spcAft>
                <a:spcPts val="0"/>
              </a:spcAft>
              <a:buSzPts val="1300"/>
              <a:buChar char="●"/>
            </a:pPr>
            <a:r>
              <a:rPr lang="id"/>
              <a:t>Jika kita ingin mengambil semua kolom, kita bisa gunakan karakter * (bintang)</a:t>
            </a:r>
            <a:endParaRPr/>
          </a:p>
          <a:p>
            <a:pPr marL="457200" lvl="0" indent="-311150" algn="l" rtl="0">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2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Bagaimana Implementasi Many to Many?</a:t>
            </a:r>
            <a:endParaRPr/>
          </a:p>
        </p:txBody>
      </p:sp>
      <p:sp>
        <p:nvSpPr>
          <p:cNvPr id="1277" name="Google Shape;1277;p2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Sekarang pertanyaannya, bagaimana implementasi many to many?</a:t>
            </a:r>
            <a:endParaRPr/>
          </a:p>
          <a:p>
            <a:pPr marL="457200" lvl="0" indent="-311150" algn="l" rtl="0">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2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Id Product di Table Order</a:t>
            </a:r>
            <a:endParaRPr/>
          </a:p>
        </p:txBody>
      </p:sp>
      <p:sp>
        <p:nvSpPr>
          <p:cNvPr id="1283" name="Google Shape;1283;p2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kita menambahkan id_product di table orders, artinya sekarang sudah benar, bahwa 1 product bisa dijual berkali-kali</a:t>
            </a:r>
            <a:endParaRPr/>
          </a:p>
          <a:p>
            <a:pPr marL="457200" lvl="0" indent="-311150" algn="l" rtl="0">
              <a:spcBef>
                <a:spcPts val="0"/>
              </a:spcBef>
              <a:spcAft>
                <a:spcPts val="0"/>
              </a:spcAft>
              <a:buSzPts val="1300"/>
              <a:buChar char="●"/>
            </a:pPr>
            <a:r>
              <a:rPr lang="id"/>
              <a:t>Namun masalahnya adalah, berarti 1 order hanya bisa membeli 1 product, karena cuma ada 1 kolom untuk id_product</a:t>
            </a:r>
            <a:endParaRPr/>
          </a:p>
          <a:p>
            <a:pPr marL="457200" lvl="0" indent="-311150" algn="l" rtl="0">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2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Id Order di Table Product</a:t>
            </a:r>
            <a:endParaRPr/>
          </a:p>
        </p:txBody>
      </p:sp>
      <p:sp>
        <p:nvSpPr>
          <p:cNvPr id="1289" name="Google Shape;1289;p2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kita tambahkan id_order di table products, artinya sekarang 1 order bisa membeli lebih dari 1 product, oke sudah benar</a:t>
            </a:r>
            <a:endParaRPr/>
          </a:p>
          <a:p>
            <a:pPr marL="457200" lvl="0" indent="-311150" algn="l" rtl="0">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marL="457200" lvl="0" indent="-311150" algn="l" rtl="0">
              <a:spcBef>
                <a:spcPts val="0"/>
              </a:spcBef>
              <a:spcAft>
                <a:spcPts val="0"/>
              </a:spcAft>
              <a:buSzPts val="1300"/>
              <a:buChar char="●"/>
            </a:pPr>
            <a:r>
              <a:rPr lang="id"/>
              <a:t>Kalupun kita tambah id_order1, id_order2 dan seterusnya di table product, tetap ada batasan maksimal nya</a:t>
            </a:r>
            <a:endParaRPr/>
          </a:p>
          <a:p>
            <a:pPr marL="457200" lvl="0" indent="-311150" algn="l" rtl="0">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Table Relasi</a:t>
            </a:r>
            <a:endParaRPr/>
          </a:p>
        </p:txBody>
      </p:sp>
      <p:sp>
        <p:nvSpPr>
          <p:cNvPr id="1295" name="Google Shape;1295;p2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Solusi yang biasa dilakukan jika terjadi relasi many to many adalah, biasanya kita akan menambah 1 tabel ditengahnya</a:t>
            </a:r>
            <a:endParaRPr/>
          </a:p>
          <a:p>
            <a:pPr marL="457200" lvl="0" indent="-311150" algn="l" rtl="0">
              <a:spcBef>
                <a:spcPts val="0"/>
              </a:spcBef>
              <a:spcAft>
                <a:spcPts val="0"/>
              </a:spcAft>
              <a:buSzPts val="1300"/>
              <a:buChar char="●"/>
            </a:pPr>
            <a:r>
              <a:rPr lang="id"/>
              <a:t>Tabel ini bertugas sebagai jembatan untuk menggabungkan relasi many to many</a:t>
            </a:r>
            <a:endParaRPr/>
          </a:p>
          <a:p>
            <a:pPr marL="457200" lvl="0" indent="-311150" algn="l" rtl="0">
              <a:spcBef>
                <a:spcPts val="0"/>
              </a:spcBef>
              <a:spcAft>
                <a:spcPts val="0"/>
              </a:spcAft>
              <a:buSzPts val="1300"/>
              <a:buChar char="●"/>
            </a:pPr>
            <a:r>
              <a:rPr lang="id"/>
              <a:t>Isi table ini akan ada id dari table pertama dan table kedua, dalam kasus ini adalah id_product dan id_order</a:t>
            </a:r>
            <a:endParaRPr/>
          </a:p>
          <a:p>
            <a:pPr marL="457200" lvl="0" indent="-311150" algn="l" rtl="0">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2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2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2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2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2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Jenis-Jenis Join</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3307</Words>
  <Application>Microsoft Office PowerPoint</Application>
  <PresentationFormat>On-screen Show (16:9)</PresentationFormat>
  <Paragraphs>406</Paragraphs>
  <Slides>146</Slides>
  <Notes>145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146</vt:i4>
      </vt:variant>
    </vt:vector>
  </HeadingPairs>
  <TitlesOfParts>
    <vt:vector size="152" baseType="lpstr">
      <vt:lpstr>Times New Roman</vt:lpstr>
      <vt:lpstr>Arial</vt:lpstr>
      <vt:lpstr>Lato</vt:lpstr>
      <vt:lpstr>Noto Sans Symbols</vt:lpstr>
      <vt:lpstr>Raleway</vt:lpstr>
      <vt:lpstr>Streamline</vt:lpstr>
      <vt:lpstr>MySQL Query</vt:lpstr>
      <vt:lpstr>Agenda</vt:lpstr>
      <vt:lpstr>Insert Data</vt:lpstr>
      <vt:lpstr>Insert Data</vt:lpstr>
      <vt:lpstr>Membuat Tabel Produk</vt:lpstr>
      <vt:lpstr>Memasukkan Data</vt:lpstr>
      <vt:lpstr>Memasukkan Beberapa Data Sekaligus</vt:lpstr>
      <vt:lpstr>Select Data</vt:lpstr>
      <vt:lpstr>Select Data</vt:lpstr>
      <vt:lpstr>Mengambil Data</vt:lpstr>
      <vt:lpstr>Update Data</vt:lpstr>
      <vt:lpstr>Update Data</vt:lpstr>
      <vt:lpstr>Menambah Kolom Kategori</vt:lpstr>
      <vt:lpstr>Mengubah Satu Kolom</vt:lpstr>
      <vt:lpstr>Mengubah Beberapa Kolom</vt:lpstr>
      <vt:lpstr>Mengubah Dengan Value di Kolom</vt:lpstr>
      <vt:lpstr>Delete Data</vt:lpstr>
      <vt:lpstr>Delete Data</vt:lpstr>
      <vt:lpstr>Menghapus Data</vt:lpstr>
      <vt:lpstr>Where Clause</vt:lpstr>
      <vt:lpstr>Where Clause</vt:lpstr>
      <vt:lpstr>Mencari Data</vt:lpstr>
      <vt:lpstr>Alias</vt:lpstr>
      <vt:lpstr>Alias</vt:lpstr>
      <vt:lpstr>Alias untuk Kolom</vt:lpstr>
      <vt:lpstr>Alias untuk Tabel</vt:lpstr>
      <vt:lpstr>Where Operator</vt:lpstr>
      <vt:lpstr>Where Operator</vt:lpstr>
      <vt:lpstr>Operator Perbandingan</vt:lpstr>
      <vt:lpstr>Mencari Data dengan Operator Perbandingan</vt:lpstr>
      <vt:lpstr>AND dan OR Operator</vt:lpstr>
      <vt:lpstr>Hasil Operator AND </vt:lpstr>
      <vt:lpstr>Mencari Data dengan Operator AND</vt:lpstr>
      <vt:lpstr>Hasil Operator OR </vt:lpstr>
      <vt:lpstr>Mencari Data dengan Operator OR</vt:lpstr>
      <vt:lpstr>Prioritas dengan Kurung ()</vt:lpstr>
      <vt:lpstr>LIKE Operator</vt:lpstr>
      <vt:lpstr>Hasil Operator LIKE</vt:lpstr>
      <vt:lpstr>Mencari Menggunakan LIKE Operator</vt:lpstr>
      <vt:lpstr>NULL Operator</vt:lpstr>
      <vt:lpstr>Mencari Menggunakan NULL Operator</vt:lpstr>
      <vt:lpstr>BETWEEN Operator</vt:lpstr>
      <vt:lpstr>Mencari Menggunakan BETWEEN Operator</vt:lpstr>
      <vt:lpstr>IN Operator</vt:lpstr>
      <vt:lpstr>Mencari Menggunakan IN Operator</vt:lpstr>
      <vt:lpstr>Order By Clause</vt:lpstr>
      <vt:lpstr>Order By Clause</vt:lpstr>
      <vt:lpstr>Mengurutkan Data</vt:lpstr>
      <vt:lpstr>Select Distinct Data</vt:lpstr>
      <vt:lpstr>Select Distinct Data</vt:lpstr>
      <vt:lpstr>Menghilangkan Data Duplikat</vt:lpstr>
      <vt:lpstr>Primary Key</vt:lpstr>
      <vt:lpstr>Primary Key</vt:lpstr>
      <vt:lpstr>Primary Key di Multiple Column</vt:lpstr>
      <vt:lpstr>Menambah Primary Key Ketika Membuat Tabel</vt:lpstr>
      <vt:lpstr>Menambah Primary Key di Tabel</vt:lpstr>
      <vt:lpstr>Auto Increment</vt:lpstr>
      <vt:lpstr>Auto Increment</vt:lpstr>
      <vt:lpstr>Membuat Tabel dengan Auto Increment</vt:lpstr>
      <vt:lpstr>Memasukkan Data Tanpa Id</vt:lpstr>
      <vt:lpstr>Melihat Id Terakhir</vt:lpstr>
      <vt:lpstr>Table Relationship</vt:lpstr>
      <vt:lpstr>Table Relationship</vt:lpstr>
      <vt:lpstr>Foreign Key</vt:lpstr>
      <vt:lpstr>Membuat Table dengan Foreign Key</vt:lpstr>
      <vt:lpstr>Menambah/Menghapus Foreign Key</vt:lpstr>
      <vt:lpstr>Keuntungan Menggunakan Foreign Key</vt:lpstr>
      <vt:lpstr>Ketika Menghapus Data Berelasi</vt:lpstr>
      <vt:lpstr>Behavior Foreign Key</vt:lpstr>
      <vt:lpstr>Mengubah Behavior Menghapus Relasi</vt:lpstr>
      <vt:lpstr>Join</vt:lpstr>
      <vt:lpstr>Join</vt:lpstr>
      <vt:lpstr>Melakukan JOIN Table</vt:lpstr>
      <vt:lpstr>Membuat Relasi ke Table Customers</vt:lpstr>
      <vt:lpstr>Melakukan JOIN Multiple Table</vt:lpstr>
      <vt:lpstr>One to One Relationship</vt:lpstr>
      <vt:lpstr>Jenis-Jenis Relasi Tabel</vt:lpstr>
      <vt:lpstr>One to One Relationship</vt:lpstr>
      <vt:lpstr>Diagram One to One Relationship</vt:lpstr>
      <vt:lpstr>Membuat One to One Relationship</vt:lpstr>
      <vt:lpstr>Membuat Table Wallet</vt:lpstr>
      <vt:lpstr>One to Many Relationship</vt:lpstr>
      <vt:lpstr>One to Many Relationship</vt:lpstr>
      <vt:lpstr>Diagram One to Many Relationship</vt:lpstr>
      <vt:lpstr>Membuat Table Category</vt:lpstr>
      <vt:lpstr>Mengubah Tabel Product</vt:lpstr>
      <vt:lpstr>Many to Many Relationship</vt:lpstr>
      <vt:lpstr>Many to Many Relationship</vt:lpstr>
      <vt:lpstr>Diagram Many to Many Relationship</vt:lpstr>
      <vt:lpstr>Bagaimana Implementasi Many to Many?</vt:lpstr>
      <vt:lpstr>Id Product di Table Order</vt:lpstr>
      <vt:lpstr>Id Order di Table Product</vt:lpstr>
      <vt:lpstr>Membuat Table Relasi</vt:lpstr>
      <vt:lpstr>Diagram Many to Many Relationship</vt:lpstr>
      <vt:lpstr>Membuat Table Order</vt:lpstr>
      <vt:lpstr>Membuat Table Order Detail</vt:lpstr>
      <vt:lpstr>Membuat Foreign Key</vt:lpstr>
      <vt:lpstr>Melihat Data Order, Detail dan Product-nya</vt:lpstr>
      <vt:lpstr>Jenis-Jenis Join</vt:lpstr>
      <vt:lpstr>Jenis-Jenis Join</vt:lpstr>
      <vt:lpstr>Inner Join</vt:lpstr>
      <vt:lpstr>Inner Join Diagram</vt:lpstr>
      <vt:lpstr>Melakukan Inner Join</vt:lpstr>
      <vt:lpstr>Left Join</vt:lpstr>
      <vt:lpstr>Left Join Diagram</vt:lpstr>
      <vt:lpstr>Melakukan Left Join</vt:lpstr>
      <vt:lpstr>Right Join</vt:lpstr>
      <vt:lpstr>Right Join Diagram</vt:lpstr>
      <vt:lpstr>Melakukan Right Join</vt:lpstr>
      <vt:lpstr>Cross Join</vt:lpstr>
      <vt:lpstr>Menggunakan Cross Join</vt:lpstr>
      <vt:lpstr>Membuat Tabel Perkalian</vt:lpstr>
      <vt:lpstr>Cross Join Tabel Perkalian</vt:lpstr>
      <vt:lpstr>Subqueries</vt:lpstr>
      <vt:lpstr>Subquery di WHERE</vt:lpstr>
      <vt:lpstr>Melakukan Subquery di WHERE Clause</vt:lpstr>
      <vt:lpstr>Subquery di FROM</vt:lpstr>
      <vt:lpstr>Melakukan Subquery di FROM Clause</vt:lpstr>
      <vt:lpstr>Set Operator</vt:lpstr>
      <vt:lpstr>Set Operator</vt:lpstr>
      <vt:lpstr>Membuat Table Guest Book</vt:lpstr>
      <vt:lpstr>UNION</vt:lpstr>
      <vt:lpstr>Diagram UNION</vt:lpstr>
      <vt:lpstr>Melakukan Query UNION</vt:lpstr>
      <vt:lpstr>UNION ALL</vt:lpstr>
      <vt:lpstr>Diagram UNION ALL</vt:lpstr>
      <vt:lpstr>Melakukan Query UNION ALL</vt:lpstr>
      <vt:lpstr>INTERSECT</vt:lpstr>
      <vt:lpstr>Diagram INTERSECT</vt:lpstr>
      <vt:lpstr>Melakukan Query INTERSECT</vt:lpstr>
      <vt:lpstr>MINUS</vt:lpstr>
      <vt:lpstr>Diagram MINUS</vt:lpstr>
      <vt:lpstr>Melakukan Query MINUS</vt:lpstr>
      <vt:lpstr>Numeric Function</vt:lpstr>
      <vt:lpstr>Numeric Function</vt:lpstr>
      <vt:lpstr>Arithmetic Operator</vt:lpstr>
      <vt:lpstr>Menggunakan Arithmetic Operator</vt:lpstr>
      <vt:lpstr>Mathematical Function</vt:lpstr>
      <vt:lpstr>Menggunakan Mathematical Function</vt:lpstr>
      <vt:lpstr>String Function</vt:lpstr>
      <vt:lpstr>String Function</vt:lpstr>
      <vt:lpstr>Menggunakan String Function</vt:lpstr>
      <vt:lpstr>Date and Time Functions</vt:lpstr>
      <vt:lpstr>Date dan Time Function</vt:lpstr>
      <vt:lpstr>Menambah Kolom Timestamp </vt:lpstr>
      <vt:lpstr>Tugas Praktikum Query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MySQL Query</dc:title>
  <cp:lastModifiedBy>Arta Kusuma</cp:lastModifiedBy>
  <cp:revision>4</cp:revision>
  <dcterms:modified xsi:type="dcterms:W3CDTF">2022-04-18T10:57:30Z</dcterms:modified>
</cp:coreProperties>
</file>